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58" r:id="rId7"/>
    <p:sldId id="266" r:id="rId8"/>
    <p:sldId id="267" r:id="rId9"/>
    <p:sldId id="265" r:id="rId10"/>
    <p:sldId id="261" r:id="rId11"/>
    <p:sldId id="26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3A4A"/>
    <a:srgbClr val="3788F2"/>
    <a:srgbClr val="BFBFBF"/>
    <a:srgbClr val="F2F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11"/>
    <p:restoredTop sz="96543"/>
  </p:normalViewPr>
  <p:slideViewPr>
    <p:cSldViewPr snapToGrid="0" snapToObjects="1">
      <p:cViewPr varScale="1">
        <p:scale>
          <a:sx n="82" d="100"/>
          <a:sy n="82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BD103-99BA-4105-9B1B-0E054A6158B2}" type="datetimeFigureOut">
              <a:rPr lang="en-IN" smtClean="0"/>
              <a:t>13-01-2023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9A442-9713-4BD1-97BE-100D1D18B4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141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0A550-A0F7-534C-8003-6E6BE34F6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E5380A-85F6-BB46-B9AD-825936375C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B1A36-E1A4-4E46-801F-EFB90D4D9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AAB7-35CD-C840-B55F-04CCC8203AF0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467E3-7F5F-0C46-A7F0-8535939D5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963FB-960E-134A-A8DB-08A11FA79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84CC0-9BD2-6845-93EC-48FFBB876D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BDF5E8-F88D-10A0-ADC2-8A412820C106}"/>
              </a:ext>
            </a:extLst>
          </p:cNvPr>
          <p:cNvSpPr txBox="1"/>
          <p:nvPr userDrawn="1"/>
        </p:nvSpPr>
        <p:spPr>
          <a:xfrm>
            <a:off x="8860932" y="6385023"/>
            <a:ext cx="3340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Product By </a:t>
            </a:r>
            <a:r>
              <a:rPr lang="en-US" sz="1400" dirty="0">
                <a:solidFill>
                  <a:srgbClr val="FF0000"/>
                </a:solidFill>
              </a:rPr>
              <a:t>Rolling Arrays</a:t>
            </a:r>
            <a:endParaRPr lang="en-IN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202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CB2D0-26B6-7F47-B8AC-5A77D9A2E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A9B738-374C-1742-ABA7-54706AD222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6F53D-409E-4649-B2A5-02DFF4684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AAB7-35CD-C840-B55F-04CCC8203AF0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EDD12-6634-1341-BFE4-25061363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CA209-F12E-2B45-8749-7C10BE973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84CC0-9BD2-6845-93EC-48FFBB876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2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B3184B-AA73-2B4C-B0BC-845D58F0D2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79BC09-A123-C34F-BCCC-DAB2C5BAA0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5BF98-9149-374B-9040-4670FE84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AAB7-35CD-C840-B55F-04CCC8203AF0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B6251-485B-B349-883D-FC3D0D838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4808E-42AA-044D-A047-400C8B81E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84CC0-9BD2-6845-93EC-48FFBB876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946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1CC5C-2E0C-7248-9F14-BDCFA97EB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9E5BF-A570-1D4E-8123-3A19F460C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6ABC7-5661-6546-8928-03C9202EB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AAB7-35CD-C840-B55F-04CCC8203AF0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82471-B32B-6C48-994A-68C724156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9E59A-28D4-B644-81D9-D3A6418E4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84CC0-9BD2-6845-93EC-48FFBB876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9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B8B28-C6E8-FB4A-A6C8-0CCC5A0E9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5F69B-ADC9-B847-B49D-92501277F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2BAB4-A2D8-854A-AF6B-65F912688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AAB7-35CD-C840-B55F-04CCC8203AF0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4258F-51A3-2544-B70C-32B3C60DB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9ECEC-E037-1F4F-848F-0BE782FFC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84CC0-9BD2-6845-93EC-48FFBB876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784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056C0-50DA-694C-AB2E-42E48776A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80067-B7F6-F949-98A0-215FCD39E3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B011E0-AABA-E54E-8B17-93D288A99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1324C0-A14F-7840-A930-AE0D332AC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AAB7-35CD-C840-B55F-04CCC8203AF0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6E3756-AF07-6D46-B2A9-0506713FD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9DFA5D-CC17-5643-8FA6-E3BB06AA0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84CC0-9BD2-6845-93EC-48FFBB876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86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2319A-3F70-CF4E-B88D-7230B8239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E03778-C5EA-C84A-91D0-F4E1B2C09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3824F1-06FD-584F-827C-A8C9EA1D9E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0D9BEA-F23B-F64D-B8BB-D905A62B1B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B47980-D044-8A49-A0FF-B03DE7723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D0C725-CB00-0F42-B47E-C67C9CE96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AAB7-35CD-C840-B55F-04CCC8203AF0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B3153A-48B2-2348-8BC9-940DE8649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8D0061-AB46-8143-AED9-EA910F703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84CC0-9BD2-6845-93EC-48FFBB876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46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E4E69-D384-904E-80C7-075D7F506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683F23-72DF-3948-B42D-8361BE652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AAB7-35CD-C840-B55F-04CCC8203AF0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51CF65-E66A-AF4A-A4DA-5D8CBDBC0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A1F5C2-5808-3241-986D-E2A03664D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84CC0-9BD2-6845-93EC-48FFBB876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4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15C25D-C012-E541-9C9B-38A1796B3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AAB7-35CD-C840-B55F-04CCC8203AF0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7EE297-943D-6844-98CB-3BB07E4A1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390E0E-D0A5-AA42-AA0B-A936DFD27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84CC0-9BD2-6845-93EC-48FFBB876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89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252A1-F01D-C14F-95F7-DEAD0456D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5CA6F-DA41-CD4A-8FF4-C96825E8C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EE623B-115E-7C47-9979-F2943C4378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1E1730-D11B-A948-91B1-7A46EB601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AAB7-35CD-C840-B55F-04CCC8203AF0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63E0A4-F989-5148-8814-380B59C7A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78E0B2-93F3-7B4A-A5F8-7DE6B81E9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84CC0-9BD2-6845-93EC-48FFBB876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50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06072-F05A-A542-9EB7-EE12B3D18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F8A92A-91B5-1C4C-8A82-0DB723EF1B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2C07F7-A456-244F-AA21-D2A2264C60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8CEACD-DA0E-6345-8F28-EE1CE38DB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AAB7-35CD-C840-B55F-04CCC8203AF0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26618B-2CCD-7F4C-94A4-C1788D851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141392-6514-0C4F-AF6D-478E5E99C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84CC0-9BD2-6845-93EC-48FFBB876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5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254D74-5AE5-BD4E-8D4E-273024605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8B669-9A5D-514C-A619-3B3FF76DB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788BC-8014-8449-B84B-E09639271F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9AAB7-35CD-C840-B55F-04CCC8203AF0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A5548E-F902-E749-9CFE-AFD98FE6E1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2E45-166D-2C49-B71A-556E1152B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84CC0-9BD2-6845-93EC-48FFBB876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2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10" Type="http://schemas.openxmlformats.org/officeDocument/2006/relationships/image" Target="../media/image3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3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10" Type="http://schemas.openxmlformats.org/officeDocument/2006/relationships/image" Target="../media/image3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sv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svg"/><Relationship Id="rId9" Type="http://schemas.openxmlformats.org/officeDocument/2006/relationships/image" Target="../media/image45.png"/><Relationship Id="rId1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B74CED1-495C-7E47-9500-36A98EB8D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387002" y="-1"/>
            <a:ext cx="10581107" cy="7620081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BD38ACD-581C-5447-9A9C-10FC30B381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836" y="1412396"/>
            <a:ext cx="4599557" cy="111881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4E8E6DA-B21C-8341-B18C-0A6A83D647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09371" y="5622354"/>
            <a:ext cx="1997727" cy="199772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8CC15D3A-6BBD-1C4A-9CCA-B8DA36486F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14999" y="711521"/>
            <a:ext cx="6078840" cy="4299667"/>
          </a:xfrm>
          <a:prstGeom prst="rect">
            <a:avLst/>
          </a:prstGeom>
        </p:spPr>
      </p:pic>
      <p:sp>
        <p:nvSpPr>
          <p:cNvPr id="8" name="Digital Transformation Business Unit…">
            <a:extLst>
              <a:ext uri="{FF2B5EF4-FFF2-40B4-BE49-F238E27FC236}">
                <a16:creationId xmlns:a16="http://schemas.microsoft.com/office/drawing/2014/main" id="{F1DE68A3-13E8-9F44-8A88-92E93F17149D}"/>
              </a:ext>
            </a:extLst>
          </p:cNvPr>
          <p:cNvSpPr txBox="1"/>
          <p:nvPr/>
        </p:nvSpPr>
        <p:spPr>
          <a:xfrm>
            <a:off x="479207" y="2330149"/>
            <a:ext cx="4492186" cy="1164421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2438337">
              <a:defRPr sz="6000" spc="-119">
                <a:latin typeface="+mj-lt"/>
                <a:ea typeface="+mj-ea"/>
                <a:cs typeface="+mj-cs"/>
                <a:sym typeface="Helvetica Neue"/>
              </a:defRPr>
            </a:pPr>
            <a:r>
              <a:rPr lang="en-IN" sz="2300" dirty="0">
                <a:solidFill>
                  <a:srgbClr val="3788F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Travel  &amp; Expense Management Solution Built for SAP SuccessFactors</a:t>
            </a:r>
          </a:p>
        </p:txBody>
      </p:sp>
    </p:spTree>
    <p:extLst>
      <p:ext uri="{BB962C8B-B14F-4D97-AF65-F5344CB8AC3E}">
        <p14:creationId xmlns:p14="http://schemas.microsoft.com/office/powerpoint/2010/main" val="24587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cripting Digital Success Stories Globally, For Over A Decade.">
            <a:extLst>
              <a:ext uri="{FF2B5EF4-FFF2-40B4-BE49-F238E27FC236}">
                <a16:creationId xmlns:a16="http://schemas.microsoft.com/office/drawing/2014/main" id="{58333902-D25B-1D4B-B696-581502C2D599}"/>
              </a:ext>
            </a:extLst>
          </p:cNvPr>
          <p:cNvSpPr txBox="1"/>
          <p:nvPr/>
        </p:nvSpPr>
        <p:spPr>
          <a:xfrm>
            <a:off x="418444" y="1694692"/>
            <a:ext cx="4383480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3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Reimburse is an AI-enabled &amp; SAP Certified one-stop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solution for expense, travel, and benefits management. </a:t>
            </a:r>
            <a:endParaRPr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ADVANCED">
            <a:extLst>
              <a:ext uri="{FF2B5EF4-FFF2-40B4-BE49-F238E27FC236}">
                <a16:creationId xmlns:a16="http://schemas.microsoft.com/office/drawing/2014/main" id="{D3773E07-B1A4-CD4E-B8B1-95F9AF5B89BD}"/>
              </a:ext>
            </a:extLst>
          </p:cNvPr>
          <p:cNvSpPr txBox="1"/>
          <p:nvPr/>
        </p:nvSpPr>
        <p:spPr>
          <a:xfrm>
            <a:off x="418443" y="1069817"/>
            <a:ext cx="2776799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rPr lang="en-I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DEFINITION</a:t>
            </a:r>
          </a:p>
        </p:txBody>
      </p:sp>
      <p:sp>
        <p:nvSpPr>
          <p:cNvPr id="16" name="Scripting Digital Success Stories Globally, For Over A Decade.">
            <a:extLst>
              <a:ext uri="{FF2B5EF4-FFF2-40B4-BE49-F238E27FC236}">
                <a16:creationId xmlns:a16="http://schemas.microsoft.com/office/drawing/2014/main" id="{A9471A7E-1A19-9144-B37A-EF44A6B1C947}"/>
              </a:ext>
            </a:extLst>
          </p:cNvPr>
          <p:cNvSpPr txBox="1"/>
          <p:nvPr/>
        </p:nvSpPr>
        <p:spPr>
          <a:xfrm>
            <a:off x="418443" y="4277225"/>
            <a:ext cx="4493747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3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Simplifies the increasingly complex system of managing Employee’s Real-time &amp; Travel Expenses and Benefits they enjoy.</a:t>
            </a:r>
          </a:p>
        </p:txBody>
      </p:sp>
      <p:sp>
        <p:nvSpPr>
          <p:cNvPr id="17" name="ADVANCED">
            <a:extLst>
              <a:ext uri="{FF2B5EF4-FFF2-40B4-BE49-F238E27FC236}">
                <a16:creationId xmlns:a16="http://schemas.microsoft.com/office/drawing/2014/main" id="{29F97C04-E550-0443-9E51-E72C0C000048}"/>
              </a:ext>
            </a:extLst>
          </p:cNvPr>
          <p:cNvSpPr txBox="1"/>
          <p:nvPr/>
        </p:nvSpPr>
        <p:spPr>
          <a:xfrm>
            <a:off x="388249" y="3639669"/>
            <a:ext cx="289864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rPr lang="en-I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ACTION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86EEAB6-CD43-EF43-8E06-B9D190B83B20}"/>
              </a:ext>
            </a:extLst>
          </p:cNvPr>
          <p:cNvCxnSpPr>
            <a:cxnSpLocks/>
          </p:cNvCxnSpPr>
          <p:nvPr/>
        </p:nvCxnSpPr>
        <p:spPr>
          <a:xfrm>
            <a:off x="471451" y="4200746"/>
            <a:ext cx="4124309" cy="0"/>
          </a:xfrm>
          <a:prstGeom prst="line">
            <a:avLst/>
          </a:prstGeom>
          <a:ln w="28575">
            <a:solidFill>
              <a:srgbClr val="3788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A4BBEDF-04B1-F54B-BCFC-85F582C5B1B2}"/>
              </a:ext>
            </a:extLst>
          </p:cNvPr>
          <p:cNvCxnSpPr>
            <a:cxnSpLocks/>
          </p:cNvCxnSpPr>
          <p:nvPr/>
        </p:nvCxnSpPr>
        <p:spPr>
          <a:xfrm>
            <a:off x="471451" y="1620695"/>
            <a:ext cx="4124309" cy="0"/>
          </a:xfrm>
          <a:prstGeom prst="line">
            <a:avLst/>
          </a:prstGeom>
          <a:ln w="28575">
            <a:solidFill>
              <a:srgbClr val="3788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DVANCED">
            <a:extLst>
              <a:ext uri="{FF2B5EF4-FFF2-40B4-BE49-F238E27FC236}">
                <a16:creationId xmlns:a16="http://schemas.microsoft.com/office/drawing/2014/main" id="{B9D9F89B-A134-DF4B-9E2D-D7F82EF632B0}"/>
              </a:ext>
            </a:extLst>
          </p:cNvPr>
          <p:cNvSpPr txBox="1"/>
          <p:nvPr/>
        </p:nvSpPr>
        <p:spPr>
          <a:xfrm>
            <a:off x="5178961" y="381229"/>
            <a:ext cx="6580551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 algn="ctr"/>
            <a:r>
              <a:rPr lang="en-US" sz="3200" dirty="0">
                <a:solidFill>
                  <a:srgbClr val="3788F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Reimburse Is For All</a:t>
            </a:r>
            <a:endParaRPr sz="3200" dirty="0">
              <a:solidFill>
                <a:srgbClr val="3788F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491C864F-1621-674A-A45C-B505B2E52BE5}"/>
              </a:ext>
            </a:extLst>
          </p:cNvPr>
          <p:cNvSpPr/>
          <p:nvPr/>
        </p:nvSpPr>
        <p:spPr>
          <a:xfrm>
            <a:off x="9685975" y="1120957"/>
            <a:ext cx="2073537" cy="4785574"/>
          </a:xfrm>
          <a:prstGeom prst="roundRect">
            <a:avLst>
              <a:gd name="adj" fmla="val 7979"/>
            </a:avLst>
          </a:prstGeom>
          <a:solidFill>
            <a:srgbClr val="EB3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5DF00108-392D-724E-8999-AAA9EC056164}"/>
              </a:ext>
            </a:extLst>
          </p:cNvPr>
          <p:cNvSpPr/>
          <p:nvPr/>
        </p:nvSpPr>
        <p:spPr>
          <a:xfrm>
            <a:off x="5178961" y="1120957"/>
            <a:ext cx="2073537" cy="4823600"/>
          </a:xfrm>
          <a:prstGeom prst="roundRect">
            <a:avLst>
              <a:gd name="adj" fmla="val 8559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8E2B1670-2B52-4A4A-BE48-A1A64251BAD0}"/>
              </a:ext>
            </a:extLst>
          </p:cNvPr>
          <p:cNvSpPr/>
          <p:nvPr/>
        </p:nvSpPr>
        <p:spPr>
          <a:xfrm>
            <a:off x="7433861" y="1120957"/>
            <a:ext cx="2073537" cy="4823597"/>
          </a:xfrm>
          <a:prstGeom prst="roundRect">
            <a:avLst>
              <a:gd name="adj" fmla="val 8559"/>
            </a:avLst>
          </a:prstGeom>
          <a:solidFill>
            <a:srgbClr val="3788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C70EA119-FFC2-E94B-82F4-2303DD4B6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59406" y="1463933"/>
            <a:ext cx="1720848" cy="1269338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17EFD956-AC93-CC46-BACE-179E58FA06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61242" y="1405581"/>
            <a:ext cx="1590225" cy="1327689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38BE3768-6A41-AB42-8B0B-03BB65979E1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35917"/>
          <a:stretch/>
        </p:blipFill>
        <p:spPr>
          <a:xfrm>
            <a:off x="9898030" y="1405581"/>
            <a:ext cx="1753847" cy="1436849"/>
          </a:xfrm>
          <a:prstGeom prst="rect">
            <a:avLst/>
          </a:prstGeom>
        </p:spPr>
      </p:pic>
      <p:sp>
        <p:nvSpPr>
          <p:cNvPr id="48" name="Employees…">
            <a:extLst>
              <a:ext uri="{FF2B5EF4-FFF2-40B4-BE49-F238E27FC236}">
                <a16:creationId xmlns:a16="http://schemas.microsoft.com/office/drawing/2014/main" id="{5102CA5A-60EA-EF41-A1C5-D15756D3E848}"/>
              </a:ext>
            </a:extLst>
          </p:cNvPr>
          <p:cNvSpPr txBox="1"/>
          <p:nvPr/>
        </p:nvSpPr>
        <p:spPr>
          <a:xfrm>
            <a:off x="5383025" y="3954477"/>
            <a:ext cx="1644730" cy="11798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spAutoFit/>
          </a:bodyPr>
          <a:lstStyle/>
          <a:p>
            <a:pPr>
              <a:defRPr sz="3000">
                <a:latin typeface="+mj-lt"/>
                <a:ea typeface="+mj-ea"/>
                <a:cs typeface="+mj-cs"/>
                <a:sym typeface="Helvetica Neue"/>
              </a:defRPr>
            </a:pP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 approvals and OCR-based expenditure data input and generation.</a:t>
            </a:r>
            <a:endParaRPr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5FF9DD2-5594-7948-9D4F-C80AB175A3E5}"/>
              </a:ext>
            </a:extLst>
          </p:cNvPr>
          <p:cNvCxnSpPr>
            <a:cxnSpLocks/>
          </p:cNvCxnSpPr>
          <p:nvPr/>
        </p:nvCxnSpPr>
        <p:spPr>
          <a:xfrm>
            <a:off x="5440753" y="3873336"/>
            <a:ext cx="146749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Employees…">
            <a:extLst>
              <a:ext uri="{FF2B5EF4-FFF2-40B4-BE49-F238E27FC236}">
                <a16:creationId xmlns:a16="http://schemas.microsoft.com/office/drawing/2014/main" id="{6AC82521-4538-2944-966D-A11CFAA2B328}"/>
              </a:ext>
            </a:extLst>
          </p:cNvPr>
          <p:cNvSpPr txBox="1"/>
          <p:nvPr/>
        </p:nvSpPr>
        <p:spPr>
          <a:xfrm>
            <a:off x="5383026" y="3169706"/>
            <a:ext cx="1801145" cy="4245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/>
          <a:p>
            <a:pPr>
              <a:defRPr sz="3000" b="1">
                <a:latin typeface="+mj-lt"/>
                <a:ea typeface="+mj-ea"/>
                <a:cs typeface="+mj-cs"/>
                <a:sym typeface="Helvetica Neue"/>
              </a:defRPr>
            </a:pPr>
            <a:r>
              <a:rPr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Employees</a:t>
            </a:r>
          </a:p>
        </p:txBody>
      </p:sp>
      <p:sp>
        <p:nvSpPr>
          <p:cNvPr id="51" name="Employees…">
            <a:extLst>
              <a:ext uri="{FF2B5EF4-FFF2-40B4-BE49-F238E27FC236}">
                <a16:creationId xmlns:a16="http://schemas.microsoft.com/office/drawing/2014/main" id="{4C3B34EF-2D89-5E4D-BA58-DE556EBF671D}"/>
              </a:ext>
            </a:extLst>
          </p:cNvPr>
          <p:cNvSpPr txBox="1"/>
          <p:nvPr/>
        </p:nvSpPr>
        <p:spPr>
          <a:xfrm>
            <a:off x="7601024" y="4006542"/>
            <a:ext cx="1644730" cy="13952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spAutoFit/>
          </a:bodyPr>
          <a:lstStyle/>
          <a:p>
            <a:pPr>
              <a:defRPr sz="3000">
                <a:latin typeface="+mj-lt"/>
                <a:ea typeface="+mj-ea"/>
                <a:cs typeface="+mj-cs"/>
                <a:sym typeface="Helvetica Neue"/>
              </a:defRPr>
            </a:pPr>
            <a:r>
              <a:rPr lang="en-IN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AI-based expense approval with detection and flagging of fraud and unexpected expenses.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6E32EF1-CE14-A24A-9DAC-36A0E78E409A}"/>
              </a:ext>
            </a:extLst>
          </p:cNvPr>
          <p:cNvCxnSpPr>
            <a:cxnSpLocks/>
          </p:cNvCxnSpPr>
          <p:nvPr/>
        </p:nvCxnSpPr>
        <p:spPr>
          <a:xfrm>
            <a:off x="7658752" y="3873336"/>
            <a:ext cx="146749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Employees…">
            <a:extLst>
              <a:ext uri="{FF2B5EF4-FFF2-40B4-BE49-F238E27FC236}">
                <a16:creationId xmlns:a16="http://schemas.microsoft.com/office/drawing/2014/main" id="{1B4F55F4-259E-4D4E-A4A5-70598136E986}"/>
              </a:ext>
            </a:extLst>
          </p:cNvPr>
          <p:cNvSpPr txBox="1"/>
          <p:nvPr/>
        </p:nvSpPr>
        <p:spPr>
          <a:xfrm>
            <a:off x="7601025" y="3169706"/>
            <a:ext cx="1801145" cy="4245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/>
          <a:p>
            <a:pPr>
              <a:defRPr sz="3000" b="1">
                <a:latin typeface="+mj-lt"/>
                <a:ea typeface="+mj-ea"/>
                <a:cs typeface="+mj-cs"/>
                <a:sym typeface="Helvetica Neue"/>
              </a:defRPr>
            </a:pPr>
            <a:r>
              <a:rPr lang="en-IN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Managers</a:t>
            </a:r>
          </a:p>
        </p:txBody>
      </p:sp>
      <p:sp>
        <p:nvSpPr>
          <p:cNvPr id="54" name="Employees…">
            <a:extLst>
              <a:ext uri="{FF2B5EF4-FFF2-40B4-BE49-F238E27FC236}">
                <a16:creationId xmlns:a16="http://schemas.microsoft.com/office/drawing/2014/main" id="{9074CC97-E754-744E-BCFF-2A0447C338E4}"/>
              </a:ext>
            </a:extLst>
          </p:cNvPr>
          <p:cNvSpPr txBox="1"/>
          <p:nvPr/>
        </p:nvSpPr>
        <p:spPr>
          <a:xfrm>
            <a:off x="9863089" y="3954477"/>
            <a:ext cx="1644730" cy="16106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spAutoFit/>
          </a:bodyPr>
          <a:lstStyle/>
          <a:p>
            <a:pPr>
              <a:defRPr sz="3000">
                <a:latin typeface="+mj-lt"/>
                <a:ea typeface="+mj-ea"/>
                <a:cs typeface="+mj-cs"/>
                <a:sym typeface="Helvetica Neue"/>
              </a:defRPr>
            </a:pPr>
            <a:r>
              <a:rPr lang="en-IN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Streamline the processing of authorized costs and the generation of payment files for payroll systems. 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F7CADDA-CD08-5242-990C-8859410FD70B}"/>
              </a:ext>
            </a:extLst>
          </p:cNvPr>
          <p:cNvCxnSpPr>
            <a:cxnSpLocks/>
          </p:cNvCxnSpPr>
          <p:nvPr/>
        </p:nvCxnSpPr>
        <p:spPr>
          <a:xfrm>
            <a:off x="9920816" y="3873336"/>
            <a:ext cx="146749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Employees…">
            <a:extLst>
              <a:ext uri="{FF2B5EF4-FFF2-40B4-BE49-F238E27FC236}">
                <a16:creationId xmlns:a16="http://schemas.microsoft.com/office/drawing/2014/main" id="{BECAA626-FA3C-1743-8ECB-2D54F22E8B5A}"/>
              </a:ext>
            </a:extLst>
          </p:cNvPr>
          <p:cNvSpPr txBox="1"/>
          <p:nvPr/>
        </p:nvSpPr>
        <p:spPr>
          <a:xfrm>
            <a:off x="9863090" y="3003586"/>
            <a:ext cx="1801145" cy="756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/>
          <a:p>
            <a:pPr>
              <a:defRPr sz="3000" b="1">
                <a:latin typeface="+mj-lt"/>
                <a:ea typeface="+mj-ea"/>
                <a:cs typeface="+mj-cs"/>
                <a:sym typeface="Helvetica Neue"/>
              </a:defRPr>
            </a:pPr>
            <a:r>
              <a:rPr lang="en-IN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Finance</a:t>
            </a:r>
            <a:br>
              <a:rPr lang="en-IN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IN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Teams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7AD9BFD-8E95-FB43-80B1-109E0550CD18}"/>
              </a:ext>
            </a:extLst>
          </p:cNvPr>
          <p:cNvSpPr/>
          <p:nvPr/>
        </p:nvSpPr>
        <p:spPr>
          <a:xfrm>
            <a:off x="0" y="6351373"/>
            <a:ext cx="12192000" cy="506627"/>
          </a:xfrm>
          <a:prstGeom prst="rect">
            <a:avLst/>
          </a:prstGeom>
          <a:solidFill>
            <a:srgbClr val="EF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Logo&#10;&#10;Description automatically generated">
            <a:extLst>
              <a:ext uri="{FF2B5EF4-FFF2-40B4-BE49-F238E27FC236}">
                <a16:creationId xmlns:a16="http://schemas.microsoft.com/office/drawing/2014/main" id="{FB63F025-1322-D34E-88C3-94AD7A5B1F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395" y="6455273"/>
            <a:ext cx="1135533" cy="276211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8B76B9CF-B44F-4D47-B4A8-0AD50C049FCC}"/>
              </a:ext>
            </a:extLst>
          </p:cNvPr>
          <p:cNvGrpSpPr/>
          <p:nvPr/>
        </p:nvGrpSpPr>
        <p:grpSpPr>
          <a:xfrm>
            <a:off x="11784729" y="6444120"/>
            <a:ext cx="280931" cy="318036"/>
            <a:chOff x="11784729" y="6444120"/>
            <a:chExt cx="280931" cy="318036"/>
          </a:xfrm>
        </p:grpSpPr>
        <p:sp>
          <p:nvSpPr>
            <p:cNvPr id="33" name="ADVANCED">
              <a:extLst>
                <a:ext uri="{FF2B5EF4-FFF2-40B4-BE49-F238E27FC236}">
                  <a16:creationId xmlns:a16="http://schemas.microsoft.com/office/drawing/2014/main" id="{FD4906A1-9462-0447-9DC1-DB60EC0DBE32}"/>
                </a:ext>
              </a:extLst>
            </p:cNvPr>
            <p:cNvSpPr txBox="1"/>
            <p:nvPr/>
          </p:nvSpPr>
          <p:spPr>
            <a:xfrm>
              <a:off x="11784729" y="6444120"/>
              <a:ext cx="280930" cy="3180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b="1">
                  <a:latin typeface="+mj-lt"/>
                  <a:ea typeface="+mj-ea"/>
                  <a:cs typeface="+mj-cs"/>
                  <a:sym typeface="Helvetica Neue"/>
                </a:defRPr>
              </a:lvl1pPr>
            </a:lstStyle>
            <a:p>
              <a:pPr algn="ctr"/>
              <a:r>
                <a:rPr lang="en-US" sz="1400" b="0" dirty="0">
                  <a:solidFill>
                    <a:srgbClr val="3788F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sz="1600" b="0" dirty="0">
                <a:solidFill>
                  <a:srgbClr val="3788F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7D85B09-7940-F84E-8931-3FDB1A0D8928}"/>
                </a:ext>
              </a:extLst>
            </p:cNvPr>
            <p:cNvSpPr/>
            <p:nvPr/>
          </p:nvSpPr>
          <p:spPr>
            <a:xfrm>
              <a:off x="11784729" y="6462672"/>
              <a:ext cx="280931" cy="280932"/>
            </a:xfrm>
            <a:prstGeom prst="ellipse">
              <a:avLst/>
            </a:prstGeom>
            <a:noFill/>
            <a:ln w="6350">
              <a:solidFill>
                <a:srgbClr val="3788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058EDE8-D542-9E5C-660C-79A97AEDCFB2}"/>
              </a:ext>
            </a:extLst>
          </p:cNvPr>
          <p:cNvSpPr txBox="1"/>
          <p:nvPr/>
        </p:nvSpPr>
        <p:spPr>
          <a:xfrm>
            <a:off x="9604652" y="6433038"/>
            <a:ext cx="3340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Product By </a:t>
            </a:r>
            <a:r>
              <a:rPr lang="en-US" sz="1400" dirty="0">
                <a:solidFill>
                  <a:srgbClr val="FF0000"/>
                </a:solidFill>
              </a:rPr>
              <a:t>Rolling Arrays</a:t>
            </a:r>
            <a:endParaRPr lang="en-IN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3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D79D665-BFD5-5748-2B21-C0DC7F66049E}"/>
              </a:ext>
            </a:extLst>
          </p:cNvPr>
          <p:cNvSpPr/>
          <p:nvPr/>
        </p:nvSpPr>
        <p:spPr>
          <a:xfrm>
            <a:off x="8988205" y="1782555"/>
            <a:ext cx="2583247" cy="3913622"/>
          </a:xfrm>
          <a:prstGeom prst="roundRect">
            <a:avLst>
              <a:gd name="adj" fmla="val 68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A37DD74-84A9-44A0-31A2-62758770AD83}"/>
              </a:ext>
            </a:extLst>
          </p:cNvPr>
          <p:cNvSpPr/>
          <p:nvPr/>
        </p:nvSpPr>
        <p:spPr>
          <a:xfrm>
            <a:off x="6204792" y="1782555"/>
            <a:ext cx="2583247" cy="3913622"/>
          </a:xfrm>
          <a:prstGeom prst="roundRect">
            <a:avLst>
              <a:gd name="adj" fmla="val 68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5B75264-DF64-F776-872C-3F827B2F9CE0}"/>
              </a:ext>
            </a:extLst>
          </p:cNvPr>
          <p:cNvSpPr/>
          <p:nvPr/>
        </p:nvSpPr>
        <p:spPr>
          <a:xfrm>
            <a:off x="3439275" y="1757887"/>
            <a:ext cx="2583247" cy="3913622"/>
          </a:xfrm>
          <a:prstGeom prst="roundRect">
            <a:avLst>
              <a:gd name="adj" fmla="val 68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F372225-A397-1BE8-BF0B-533B15878F11}"/>
              </a:ext>
            </a:extLst>
          </p:cNvPr>
          <p:cNvSpPr/>
          <p:nvPr/>
        </p:nvSpPr>
        <p:spPr>
          <a:xfrm>
            <a:off x="639985" y="1757887"/>
            <a:ext cx="2583247" cy="3913622"/>
          </a:xfrm>
          <a:prstGeom prst="roundRect">
            <a:avLst>
              <a:gd name="adj" fmla="val 68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cripting Digital Success Stories Globally, For Over A Decade.">
            <a:extLst>
              <a:ext uri="{FF2B5EF4-FFF2-40B4-BE49-F238E27FC236}">
                <a16:creationId xmlns:a16="http://schemas.microsoft.com/office/drawing/2014/main" id="{8106CED9-6D7C-F24A-B0F2-1BC4AF470D29}"/>
              </a:ext>
            </a:extLst>
          </p:cNvPr>
          <p:cNvSpPr txBox="1"/>
          <p:nvPr/>
        </p:nvSpPr>
        <p:spPr>
          <a:xfrm>
            <a:off x="376785" y="952180"/>
            <a:ext cx="6924968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3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n-IN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Catering to multiple aspects of Corporate Expenses</a:t>
            </a:r>
          </a:p>
        </p:txBody>
      </p:sp>
      <p:sp>
        <p:nvSpPr>
          <p:cNvPr id="36" name="ADVANCED">
            <a:extLst>
              <a:ext uri="{FF2B5EF4-FFF2-40B4-BE49-F238E27FC236}">
                <a16:creationId xmlns:a16="http://schemas.microsoft.com/office/drawing/2014/main" id="{1BC8903D-1CFE-9848-B56F-8927401F5008}"/>
              </a:ext>
            </a:extLst>
          </p:cNvPr>
          <p:cNvSpPr txBox="1"/>
          <p:nvPr/>
        </p:nvSpPr>
        <p:spPr>
          <a:xfrm>
            <a:off x="376785" y="305459"/>
            <a:ext cx="425236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ALL-IN-ONE ANSWER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C538E74-A06B-1E4F-8C2B-9464CAA93FA3}"/>
              </a:ext>
            </a:extLst>
          </p:cNvPr>
          <p:cNvCxnSpPr>
            <a:cxnSpLocks/>
          </p:cNvCxnSpPr>
          <p:nvPr/>
        </p:nvCxnSpPr>
        <p:spPr>
          <a:xfrm>
            <a:off x="429793" y="856337"/>
            <a:ext cx="3786171" cy="0"/>
          </a:xfrm>
          <a:prstGeom prst="line">
            <a:avLst/>
          </a:prstGeom>
          <a:ln w="28575">
            <a:solidFill>
              <a:srgbClr val="3788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Legacy Warehouse Migration Challenges (business, technical, operational)">
            <a:extLst>
              <a:ext uri="{FF2B5EF4-FFF2-40B4-BE49-F238E27FC236}">
                <a16:creationId xmlns:a16="http://schemas.microsoft.com/office/drawing/2014/main" id="{096CD526-9621-7E42-99BE-F696F1F37AC1}"/>
              </a:ext>
            </a:extLst>
          </p:cNvPr>
          <p:cNvSpPr txBox="1"/>
          <p:nvPr/>
        </p:nvSpPr>
        <p:spPr>
          <a:xfrm>
            <a:off x="740768" y="3140787"/>
            <a:ext cx="2362421" cy="1754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l">
              <a:buSzPct val="100000"/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rPr lang="en-IN" sz="1400" b="0" i="0" dirty="0">
                <a:solidFill>
                  <a:srgbClr val="EB3A4A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en-IN" sz="105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</a:t>
            </a:r>
            <a:r>
              <a:rPr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Employees log in real-time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</a:t>
            </a:r>
          </a:p>
          <a:p>
            <a:pPr algn="l">
              <a:buSzPct val="100000"/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expenses </a:t>
            </a:r>
            <a:endParaRPr lang="en-IN" sz="14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buSzPct val="100000"/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rPr lang="en-IN" sz="1400" b="0" i="0" dirty="0">
                <a:solidFill>
                  <a:srgbClr val="EB3A4A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en-IN" sz="1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Managers review expense </a:t>
            </a:r>
          </a:p>
          <a:p>
            <a:pPr algn="l">
              <a:buSzPct val="100000"/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rPr lang="en-I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requests and accept/reject</a:t>
            </a:r>
          </a:p>
          <a:p>
            <a:pPr algn="l">
              <a:buSzPct val="100000"/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rPr lang="en-IN" sz="1400" b="0" i="0" dirty="0">
                <a:solidFill>
                  <a:srgbClr val="EB3A4A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en-IN" sz="1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Finance teams can track 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buSzPct val="100000"/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rPr lang="en-I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expenses &amp; overheads, 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buSzPct val="100000"/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rPr lang="en-I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generate reports, expedite 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buSzPct val="100000"/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rPr lang="en-I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approvals, etc.</a:t>
            </a:r>
          </a:p>
        </p:txBody>
      </p:sp>
      <p:sp>
        <p:nvSpPr>
          <p:cNvPr id="65" name="Legacy Warehouse Migration Challenges (business, technical, operational)">
            <a:extLst>
              <a:ext uri="{FF2B5EF4-FFF2-40B4-BE49-F238E27FC236}">
                <a16:creationId xmlns:a16="http://schemas.microsoft.com/office/drawing/2014/main" id="{D916C019-D610-784D-9DC9-F272335D15E9}"/>
              </a:ext>
            </a:extLst>
          </p:cNvPr>
          <p:cNvSpPr txBox="1"/>
          <p:nvPr/>
        </p:nvSpPr>
        <p:spPr>
          <a:xfrm>
            <a:off x="3577929" y="3142987"/>
            <a:ext cx="2305937" cy="2154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l">
              <a:buSzPct val="100000"/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rPr lang="en-IN" sz="1400" b="0" i="0" dirty="0">
                <a:solidFill>
                  <a:srgbClr val="EB3A4A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en-IN" sz="1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End to end handling of all 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buSzPct val="100000"/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rPr lang="en-I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corporate travel 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buSzPct val="100000"/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rPr lang="en-I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management</a:t>
            </a:r>
          </a:p>
          <a:p>
            <a:pPr algn="l">
              <a:buSzPct val="100000"/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rPr lang="en-IN" sz="1400" b="0" i="0" dirty="0">
                <a:solidFill>
                  <a:srgbClr val="EB3A4A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en-IN" sz="1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Encompasses - travel 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buSzPct val="100000"/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rPr lang="en-I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requests/approvals, cash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</a:p>
          <a:p>
            <a:pPr algn="l">
              <a:buSzPct val="100000"/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advances, travel agents 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buSzPct val="100000"/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rPr lang="en-I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assignment, bookings, 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buSzPct val="100000"/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rPr lang="en-I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expense claims, 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buSzPct val="100000"/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rPr lang="en-I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settlements, and insights 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buSzPct val="100000"/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rPr lang="en-I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through reports</a:t>
            </a:r>
          </a:p>
        </p:txBody>
      </p:sp>
      <p:sp>
        <p:nvSpPr>
          <p:cNvPr id="66" name="Legacy Warehouse Migration Challenges (business, technical, operational)">
            <a:extLst>
              <a:ext uri="{FF2B5EF4-FFF2-40B4-BE49-F238E27FC236}">
                <a16:creationId xmlns:a16="http://schemas.microsoft.com/office/drawing/2014/main" id="{F6CADB6C-3D52-F849-894A-643E40406A5F}"/>
              </a:ext>
            </a:extLst>
          </p:cNvPr>
          <p:cNvSpPr txBox="1"/>
          <p:nvPr/>
        </p:nvSpPr>
        <p:spPr>
          <a:xfrm>
            <a:off x="6395505" y="3140787"/>
            <a:ext cx="2219717" cy="1938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l">
              <a:buSzPct val="100000"/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rPr lang="en-IN" sz="1400" b="0" i="0" dirty="0">
                <a:solidFill>
                  <a:srgbClr val="EB3A4A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en-IN" sz="1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Seamless managing of </a:t>
            </a:r>
          </a:p>
          <a:p>
            <a:pPr algn="l">
              <a:buSzPct val="100000"/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rPr lang="en-I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all employee benefits – </a:t>
            </a:r>
          </a:p>
          <a:p>
            <a:pPr algn="l">
              <a:buSzPct val="100000"/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rPr lang="en-I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from wellness to </a:t>
            </a:r>
          </a:p>
          <a:p>
            <a:pPr algn="l">
              <a:buSzPct val="100000"/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rPr lang="en-I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company ones</a:t>
            </a:r>
          </a:p>
          <a:p>
            <a:pPr algn="l">
              <a:buSzPct val="100000"/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rPr lang="en-IN" sz="1400" b="0" i="0" dirty="0">
                <a:solidFill>
                  <a:srgbClr val="EB3A4A"/>
                </a:solidFill>
                <a:effectLst/>
                <a:latin typeface="arial" panose="020B0604020202020204" pitchFamily="34" charset="0"/>
              </a:rPr>
              <a:t>• </a:t>
            </a:r>
            <a:r>
              <a:rPr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Configurable workflows, 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buSzPct val="100000"/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rPr lang="en-I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real-time actions, and 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buSzPct val="100000"/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rPr lang="en-I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comprehensive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reporting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</a:t>
            </a:r>
          </a:p>
          <a:p>
            <a:pPr algn="l">
              <a:buSzPct val="100000"/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an integrated solution 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buSzPct val="100000"/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rPr lang="en-I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module</a:t>
            </a:r>
          </a:p>
        </p:txBody>
      </p:sp>
      <p:sp>
        <p:nvSpPr>
          <p:cNvPr id="67" name="Legacy Warehouse Migration Challenges (business, technical, operational)">
            <a:extLst>
              <a:ext uri="{FF2B5EF4-FFF2-40B4-BE49-F238E27FC236}">
                <a16:creationId xmlns:a16="http://schemas.microsoft.com/office/drawing/2014/main" id="{9F349A64-4D0D-834A-8EC5-9395B6CC1572}"/>
              </a:ext>
            </a:extLst>
          </p:cNvPr>
          <p:cNvSpPr txBox="1"/>
          <p:nvPr/>
        </p:nvSpPr>
        <p:spPr>
          <a:xfrm>
            <a:off x="9180850" y="3144373"/>
            <a:ext cx="2197956" cy="2154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l">
              <a:buSzPct val="100000"/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rPr lang="en-IN" sz="1400" b="0" i="0" dirty="0">
                <a:solidFill>
                  <a:srgbClr val="EB3A4A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en-IN" sz="1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OCR technology 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buSzPct val="100000"/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rPr lang="en-I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automates receipt 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buSzPct val="100000"/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rPr lang="en-I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capturing and 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buSzPct val="100000"/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rPr lang="en-I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management within a 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buSzPct val="100000"/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rPr lang="en-I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central repository</a:t>
            </a:r>
          </a:p>
          <a:p>
            <a:pPr algn="l">
              <a:buSzPct val="100000"/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rPr lang="en-IN" sz="1400" b="0" i="0" dirty="0">
                <a:solidFill>
                  <a:srgbClr val="EB3A4A"/>
                </a:solidFill>
                <a:effectLst/>
                <a:latin typeface="arial" panose="020B0604020202020204" pitchFamily="34" charset="0"/>
              </a:rPr>
              <a:t>• </a:t>
            </a:r>
            <a:r>
              <a:rPr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Further eased with the 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buSzPct val="100000"/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rPr lang="en-I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mobile application 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buSzPct val="100000"/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rPr lang="en-I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enabling receipt capture 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buSzPct val="100000"/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rPr lang="en-I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real-time and AI-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buSzPct val="100000"/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rPr lang="en-I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enabled processing</a:t>
            </a: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88F6B28C-D445-C941-88E4-74AA1B591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6867" y="1940728"/>
            <a:ext cx="995284" cy="814323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4A45D57D-B768-1742-ADBA-D034DD3DDD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46409" y="1940728"/>
            <a:ext cx="669555" cy="741938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7D36C314-0668-DB47-9875-9139F6845A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11274" y="1942510"/>
            <a:ext cx="633362" cy="940996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2E51D33E-49AC-7A4A-A5AD-7538FE9D90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46334" y="1940728"/>
            <a:ext cx="790195" cy="886708"/>
          </a:xfrm>
          <a:prstGeom prst="rect">
            <a:avLst/>
          </a:prstGeom>
        </p:spPr>
      </p:pic>
      <p:sp>
        <p:nvSpPr>
          <p:cNvPr id="47" name="Legacy Warehouse Migration Challenges (business, technical, operational)">
            <a:extLst>
              <a:ext uri="{FF2B5EF4-FFF2-40B4-BE49-F238E27FC236}">
                <a16:creationId xmlns:a16="http://schemas.microsoft.com/office/drawing/2014/main" id="{B59022FA-CF86-4A4C-9B26-6B8BCB84BF40}"/>
              </a:ext>
            </a:extLst>
          </p:cNvPr>
          <p:cNvSpPr txBox="1"/>
          <p:nvPr/>
        </p:nvSpPr>
        <p:spPr>
          <a:xfrm>
            <a:off x="1577415" y="2073211"/>
            <a:ext cx="1718449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 sz="3000" b="1">
                <a:latin typeface="+mj-lt"/>
                <a:ea typeface="+mj-ea"/>
                <a:cs typeface="+mj-cs"/>
                <a:sym typeface="Helvetica Neue"/>
              </a:defRPr>
            </a:pPr>
            <a:r>
              <a:rPr lang="en-IN" sz="1700" dirty="0">
                <a:solidFill>
                  <a:srgbClr val="3788F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Expense</a:t>
            </a:r>
          </a:p>
          <a:p>
            <a:pPr>
              <a:defRPr sz="3000" b="1">
                <a:latin typeface="+mj-lt"/>
                <a:ea typeface="+mj-ea"/>
                <a:cs typeface="+mj-cs"/>
                <a:sym typeface="Helvetica Neue"/>
              </a:defRPr>
            </a:pPr>
            <a:r>
              <a:rPr lang="en-IN" sz="1700" dirty="0">
                <a:solidFill>
                  <a:srgbClr val="3788F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Management</a:t>
            </a:r>
          </a:p>
        </p:txBody>
      </p:sp>
      <p:sp>
        <p:nvSpPr>
          <p:cNvPr id="48" name="Legacy Warehouse Migration Challenges (business, technical, operational)">
            <a:extLst>
              <a:ext uri="{FF2B5EF4-FFF2-40B4-BE49-F238E27FC236}">
                <a16:creationId xmlns:a16="http://schemas.microsoft.com/office/drawing/2014/main" id="{7175E293-418F-3745-A700-83C62559CE62}"/>
              </a:ext>
            </a:extLst>
          </p:cNvPr>
          <p:cNvSpPr txBox="1"/>
          <p:nvPr/>
        </p:nvSpPr>
        <p:spPr>
          <a:xfrm>
            <a:off x="4466509" y="2073210"/>
            <a:ext cx="1594389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 sz="3000" b="1">
                <a:latin typeface="+mj-lt"/>
                <a:ea typeface="+mj-ea"/>
                <a:cs typeface="+mj-cs"/>
                <a:sym typeface="Helvetica Neue"/>
              </a:defRPr>
            </a:pPr>
            <a:r>
              <a:rPr lang="en-IN" sz="1700" dirty="0">
                <a:solidFill>
                  <a:srgbClr val="3788F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Travel Management</a:t>
            </a:r>
          </a:p>
        </p:txBody>
      </p:sp>
      <p:sp>
        <p:nvSpPr>
          <p:cNvPr id="49" name="Legacy Warehouse Migration Challenges (business, technical, operational)">
            <a:extLst>
              <a:ext uri="{FF2B5EF4-FFF2-40B4-BE49-F238E27FC236}">
                <a16:creationId xmlns:a16="http://schemas.microsoft.com/office/drawing/2014/main" id="{A37100BF-05D6-154E-8723-C57BBFE761AE}"/>
              </a:ext>
            </a:extLst>
          </p:cNvPr>
          <p:cNvSpPr txBox="1"/>
          <p:nvPr/>
        </p:nvSpPr>
        <p:spPr>
          <a:xfrm>
            <a:off x="7192644" y="2068011"/>
            <a:ext cx="1679245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 sz="3000" b="1">
                <a:latin typeface="+mj-lt"/>
                <a:ea typeface="+mj-ea"/>
                <a:cs typeface="+mj-cs"/>
                <a:sym typeface="Helvetica Neue"/>
              </a:defRPr>
            </a:pPr>
            <a:r>
              <a:rPr lang="en-IN" sz="1700" dirty="0">
                <a:solidFill>
                  <a:srgbClr val="3788F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Benefits Management</a:t>
            </a:r>
          </a:p>
        </p:txBody>
      </p:sp>
      <p:sp>
        <p:nvSpPr>
          <p:cNvPr id="50" name="Legacy Warehouse Migration Challenges (business, technical, operational)">
            <a:extLst>
              <a:ext uri="{FF2B5EF4-FFF2-40B4-BE49-F238E27FC236}">
                <a16:creationId xmlns:a16="http://schemas.microsoft.com/office/drawing/2014/main" id="{38AC1E58-570C-864E-A042-4F20A876AA21}"/>
              </a:ext>
            </a:extLst>
          </p:cNvPr>
          <p:cNvSpPr txBox="1"/>
          <p:nvPr/>
        </p:nvSpPr>
        <p:spPr>
          <a:xfrm>
            <a:off x="10000471" y="2087894"/>
            <a:ext cx="154173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 sz="3000" b="1">
                <a:latin typeface="+mj-lt"/>
                <a:ea typeface="+mj-ea"/>
                <a:cs typeface="+mj-cs"/>
                <a:sym typeface="Helvetica Neue"/>
              </a:defRPr>
            </a:pPr>
            <a:r>
              <a:rPr lang="en-IN" sz="1700" dirty="0">
                <a:solidFill>
                  <a:srgbClr val="3788F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Receipts Management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FA35CB7-C7A4-724E-B02C-00B95421F07F}"/>
              </a:ext>
            </a:extLst>
          </p:cNvPr>
          <p:cNvSpPr/>
          <p:nvPr/>
        </p:nvSpPr>
        <p:spPr>
          <a:xfrm>
            <a:off x="0" y="6351373"/>
            <a:ext cx="12192000" cy="506627"/>
          </a:xfrm>
          <a:prstGeom prst="rect">
            <a:avLst/>
          </a:prstGeom>
          <a:solidFill>
            <a:srgbClr val="EF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Logo&#10;&#10;Description automatically generated">
            <a:extLst>
              <a:ext uri="{FF2B5EF4-FFF2-40B4-BE49-F238E27FC236}">
                <a16:creationId xmlns:a16="http://schemas.microsoft.com/office/drawing/2014/main" id="{0BE03996-244E-6946-AE0B-F6A9449BA0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3395" y="6455273"/>
            <a:ext cx="1135533" cy="276211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EF354C41-6A30-5549-B232-4BB7CA5D27D4}"/>
              </a:ext>
            </a:extLst>
          </p:cNvPr>
          <p:cNvGrpSpPr/>
          <p:nvPr/>
        </p:nvGrpSpPr>
        <p:grpSpPr>
          <a:xfrm>
            <a:off x="11784729" y="6444120"/>
            <a:ext cx="280931" cy="318036"/>
            <a:chOff x="11784729" y="6444120"/>
            <a:chExt cx="280931" cy="318036"/>
          </a:xfrm>
        </p:grpSpPr>
        <p:sp>
          <p:nvSpPr>
            <p:cNvPr id="33" name="ADVANCED">
              <a:extLst>
                <a:ext uri="{FF2B5EF4-FFF2-40B4-BE49-F238E27FC236}">
                  <a16:creationId xmlns:a16="http://schemas.microsoft.com/office/drawing/2014/main" id="{54C1973A-0E7C-FD4A-8AD9-2EA22D1AC769}"/>
                </a:ext>
              </a:extLst>
            </p:cNvPr>
            <p:cNvSpPr txBox="1"/>
            <p:nvPr/>
          </p:nvSpPr>
          <p:spPr>
            <a:xfrm>
              <a:off x="11784729" y="6444120"/>
              <a:ext cx="280930" cy="3180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b="1">
                  <a:latin typeface="+mj-lt"/>
                  <a:ea typeface="+mj-ea"/>
                  <a:cs typeface="+mj-cs"/>
                  <a:sym typeface="Helvetica Neue"/>
                </a:defRPr>
              </a:lvl1pPr>
            </a:lstStyle>
            <a:p>
              <a:pPr algn="ctr"/>
              <a:r>
                <a:rPr lang="en-US" sz="1400" b="0" dirty="0">
                  <a:solidFill>
                    <a:srgbClr val="3788F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sz="1600" b="0" dirty="0">
                <a:solidFill>
                  <a:srgbClr val="3788F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CB866A5-F65B-CA4A-9B9D-C4CFE8F6BF00}"/>
                </a:ext>
              </a:extLst>
            </p:cNvPr>
            <p:cNvSpPr/>
            <p:nvPr/>
          </p:nvSpPr>
          <p:spPr>
            <a:xfrm>
              <a:off x="11784729" y="6462672"/>
              <a:ext cx="280931" cy="280932"/>
            </a:xfrm>
            <a:prstGeom prst="ellipse">
              <a:avLst/>
            </a:prstGeom>
            <a:noFill/>
            <a:ln w="6350">
              <a:solidFill>
                <a:srgbClr val="3788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6BCD166-EAF7-54A0-A130-233E7250B34B}"/>
              </a:ext>
            </a:extLst>
          </p:cNvPr>
          <p:cNvCxnSpPr>
            <a:cxnSpLocks/>
          </p:cNvCxnSpPr>
          <p:nvPr/>
        </p:nvCxnSpPr>
        <p:spPr>
          <a:xfrm>
            <a:off x="1201263" y="2916362"/>
            <a:ext cx="1467496" cy="0"/>
          </a:xfrm>
          <a:prstGeom prst="line">
            <a:avLst/>
          </a:prstGeom>
          <a:ln w="19050">
            <a:solidFill>
              <a:srgbClr val="EB3A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5D196C2-A0AD-ACB5-D974-216DA056A900}"/>
              </a:ext>
            </a:extLst>
          </p:cNvPr>
          <p:cNvCxnSpPr>
            <a:cxnSpLocks/>
          </p:cNvCxnSpPr>
          <p:nvPr/>
        </p:nvCxnSpPr>
        <p:spPr>
          <a:xfrm>
            <a:off x="4009181" y="2916362"/>
            <a:ext cx="1467496" cy="0"/>
          </a:xfrm>
          <a:prstGeom prst="line">
            <a:avLst/>
          </a:prstGeom>
          <a:ln w="19050">
            <a:solidFill>
              <a:srgbClr val="EB3A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8DF4172-3821-C2B5-4AB4-9A1A35055C5E}"/>
              </a:ext>
            </a:extLst>
          </p:cNvPr>
          <p:cNvCxnSpPr>
            <a:cxnSpLocks/>
          </p:cNvCxnSpPr>
          <p:nvPr/>
        </p:nvCxnSpPr>
        <p:spPr>
          <a:xfrm>
            <a:off x="6819376" y="2939212"/>
            <a:ext cx="1467496" cy="0"/>
          </a:xfrm>
          <a:prstGeom prst="line">
            <a:avLst/>
          </a:prstGeom>
          <a:ln w="19050">
            <a:solidFill>
              <a:srgbClr val="EB3A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BB94218-A9AA-65C0-2D45-99368AF3614C}"/>
              </a:ext>
            </a:extLst>
          </p:cNvPr>
          <p:cNvCxnSpPr>
            <a:cxnSpLocks/>
          </p:cNvCxnSpPr>
          <p:nvPr/>
        </p:nvCxnSpPr>
        <p:spPr>
          <a:xfrm>
            <a:off x="9578236" y="2916362"/>
            <a:ext cx="1467496" cy="0"/>
          </a:xfrm>
          <a:prstGeom prst="line">
            <a:avLst/>
          </a:prstGeom>
          <a:ln w="19050">
            <a:solidFill>
              <a:srgbClr val="EB3A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71190CF-0A1A-10BA-DB8D-8ED0D2B61B4D}"/>
              </a:ext>
            </a:extLst>
          </p:cNvPr>
          <p:cNvSpPr txBox="1"/>
          <p:nvPr/>
        </p:nvSpPr>
        <p:spPr>
          <a:xfrm>
            <a:off x="9604652" y="6433038"/>
            <a:ext cx="3340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Product By </a:t>
            </a:r>
            <a:r>
              <a:rPr lang="en-US" sz="1400" dirty="0">
                <a:solidFill>
                  <a:srgbClr val="FF0000"/>
                </a:solidFill>
              </a:rPr>
              <a:t>Rolling Arrays</a:t>
            </a:r>
            <a:endParaRPr lang="en-IN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864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cripting Digital Success Stories Globally, For Over A Decade.">
            <a:extLst>
              <a:ext uri="{FF2B5EF4-FFF2-40B4-BE49-F238E27FC236}">
                <a16:creationId xmlns:a16="http://schemas.microsoft.com/office/drawing/2014/main" id="{8106CED9-6D7C-F24A-B0F2-1BC4AF470D29}"/>
              </a:ext>
            </a:extLst>
          </p:cNvPr>
          <p:cNvSpPr txBox="1"/>
          <p:nvPr/>
        </p:nvSpPr>
        <p:spPr>
          <a:xfrm>
            <a:off x="376784" y="952180"/>
            <a:ext cx="7852815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3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n-IN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Journey From Expense To Simplified Expense Management</a:t>
            </a:r>
          </a:p>
        </p:txBody>
      </p:sp>
      <p:sp>
        <p:nvSpPr>
          <p:cNvPr id="36" name="ADVANCED">
            <a:extLst>
              <a:ext uri="{FF2B5EF4-FFF2-40B4-BE49-F238E27FC236}">
                <a16:creationId xmlns:a16="http://schemas.microsoft.com/office/drawing/2014/main" id="{1BC8903D-1CFE-9848-B56F-8927401F5008}"/>
              </a:ext>
            </a:extLst>
          </p:cNvPr>
          <p:cNvSpPr txBox="1"/>
          <p:nvPr/>
        </p:nvSpPr>
        <p:spPr>
          <a:xfrm>
            <a:off x="376785" y="305459"/>
            <a:ext cx="571921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SOLUTIONS AUTOMATED APPROACH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C538E74-A06B-1E4F-8C2B-9464CAA93FA3}"/>
              </a:ext>
            </a:extLst>
          </p:cNvPr>
          <p:cNvCxnSpPr>
            <a:cxnSpLocks/>
          </p:cNvCxnSpPr>
          <p:nvPr/>
        </p:nvCxnSpPr>
        <p:spPr>
          <a:xfrm>
            <a:off x="429793" y="856337"/>
            <a:ext cx="5516682" cy="0"/>
          </a:xfrm>
          <a:prstGeom prst="line">
            <a:avLst/>
          </a:prstGeom>
          <a:ln w="28575">
            <a:solidFill>
              <a:srgbClr val="3788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2E854DB-5215-E341-A82A-EAF605F2CD75}"/>
              </a:ext>
            </a:extLst>
          </p:cNvPr>
          <p:cNvSpPr/>
          <p:nvPr/>
        </p:nvSpPr>
        <p:spPr>
          <a:xfrm>
            <a:off x="0" y="6351373"/>
            <a:ext cx="12192000" cy="506627"/>
          </a:xfrm>
          <a:prstGeom prst="rect">
            <a:avLst/>
          </a:prstGeom>
          <a:solidFill>
            <a:srgbClr val="EF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A7B5BC04-31DD-8047-BDEE-78CA801CF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95" y="6455273"/>
            <a:ext cx="1135533" cy="27621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E7723E3-DBD4-074D-8FB4-44CE3E26D6FC}"/>
              </a:ext>
            </a:extLst>
          </p:cNvPr>
          <p:cNvGrpSpPr/>
          <p:nvPr/>
        </p:nvGrpSpPr>
        <p:grpSpPr>
          <a:xfrm>
            <a:off x="11784729" y="6444120"/>
            <a:ext cx="280931" cy="318036"/>
            <a:chOff x="11784729" y="6444120"/>
            <a:chExt cx="280931" cy="318036"/>
          </a:xfrm>
        </p:grpSpPr>
        <p:sp>
          <p:nvSpPr>
            <p:cNvPr id="15" name="ADVANCED">
              <a:extLst>
                <a:ext uri="{FF2B5EF4-FFF2-40B4-BE49-F238E27FC236}">
                  <a16:creationId xmlns:a16="http://schemas.microsoft.com/office/drawing/2014/main" id="{BAA95B09-739F-D449-A990-3E27158BECA2}"/>
                </a:ext>
              </a:extLst>
            </p:cNvPr>
            <p:cNvSpPr txBox="1"/>
            <p:nvPr/>
          </p:nvSpPr>
          <p:spPr>
            <a:xfrm>
              <a:off x="11784729" y="6444120"/>
              <a:ext cx="280930" cy="3180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b="1">
                  <a:latin typeface="+mj-lt"/>
                  <a:ea typeface="+mj-ea"/>
                  <a:cs typeface="+mj-cs"/>
                  <a:sym typeface="Helvetica Neue"/>
                </a:defRPr>
              </a:lvl1pPr>
            </a:lstStyle>
            <a:p>
              <a:pPr algn="ctr"/>
              <a:r>
                <a:rPr lang="en-US" sz="1400" b="0" dirty="0">
                  <a:solidFill>
                    <a:srgbClr val="3788F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  <a:endParaRPr sz="1600" b="0" dirty="0">
                <a:solidFill>
                  <a:srgbClr val="3788F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0B5A15A-1C4B-6F47-A81C-97E280EDB58E}"/>
                </a:ext>
              </a:extLst>
            </p:cNvPr>
            <p:cNvSpPr/>
            <p:nvPr/>
          </p:nvSpPr>
          <p:spPr>
            <a:xfrm>
              <a:off x="11784729" y="6462672"/>
              <a:ext cx="280931" cy="280932"/>
            </a:xfrm>
            <a:prstGeom prst="ellipse">
              <a:avLst/>
            </a:prstGeom>
            <a:noFill/>
            <a:ln w="6350">
              <a:solidFill>
                <a:srgbClr val="3788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D0F29F73-81DA-657E-97E2-E1431DFACE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87079" y="1537346"/>
            <a:ext cx="8870195" cy="46286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CDE292-65FB-9D2F-55FA-772CDE70571E}"/>
              </a:ext>
            </a:extLst>
          </p:cNvPr>
          <p:cNvSpPr txBox="1"/>
          <p:nvPr/>
        </p:nvSpPr>
        <p:spPr>
          <a:xfrm>
            <a:off x="9604652" y="6433038"/>
            <a:ext cx="3340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Product By </a:t>
            </a:r>
            <a:r>
              <a:rPr lang="en-US" sz="1400" dirty="0">
                <a:solidFill>
                  <a:srgbClr val="FF0000"/>
                </a:solidFill>
              </a:rPr>
              <a:t>Rolling Arrays</a:t>
            </a:r>
            <a:endParaRPr lang="en-IN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784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ADVANCED">
            <a:extLst>
              <a:ext uri="{FF2B5EF4-FFF2-40B4-BE49-F238E27FC236}">
                <a16:creationId xmlns:a16="http://schemas.microsoft.com/office/drawing/2014/main" id="{986176F0-8592-3946-8B74-A05700F8B0F1}"/>
              </a:ext>
            </a:extLst>
          </p:cNvPr>
          <p:cNvSpPr txBox="1"/>
          <p:nvPr/>
        </p:nvSpPr>
        <p:spPr>
          <a:xfrm>
            <a:off x="376785" y="305459"/>
            <a:ext cx="447760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rPr lang="en-I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FEATURES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8AEEA98-1961-7A4B-B9B4-17D947DA7263}"/>
              </a:ext>
            </a:extLst>
          </p:cNvPr>
          <p:cNvCxnSpPr>
            <a:cxnSpLocks/>
          </p:cNvCxnSpPr>
          <p:nvPr/>
        </p:nvCxnSpPr>
        <p:spPr>
          <a:xfrm>
            <a:off x="429793" y="856337"/>
            <a:ext cx="1155768" cy="0"/>
          </a:xfrm>
          <a:prstGeom prst="line">
            <a:avLst/>
          </a:prstGeom>
          <a:ln w="28575">
            <a:solidFill>
              <a:srgbClr val="3788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Validate every strategic decision and product development">
            <a:extLst>
              <a:ext uri="{FF2B5EF4-FFF2-40B4-BE49-F238E27FC236}">
                <a16:creationId xmlns:a16="http://schemas.microsoft.com/office/drawing/2014/main" id="{A3925985-C5B9-C44C-AFD8-E94427DF4F45}"/>
              </a:ext>
            </a:extLst>
          </p:cNvPr>
          <p:cNvSpPr txBox="1"/>
          <p:nvPr/>
        </p:nvSpPr>
        <p:spPr>
          <a:xfrm>
            <a:off x="9108547" y="1941139"/>
            <a:ext cx="2063422" cy="287258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spcAft>
                <a:spcPts val="800"/>
              </a:spcAft>
              <a:defRPr sz="3000" b="1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200" dirty="0">
                <a:solidFill>
                  <a:srgbClr val="EB3A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Light"/>
              </a:rPr>
              <a:t>Travel Management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78083E3-2CA4-EA48-A40C-56639F176227}"/>
              </a:ext>
            </a:extLst>
          </p:cNvPr>
          <p:cNvSpPr/>
          <p:nvPr/>
        </p:nvSpPr>
        <p:spPr>
          <a:xfrm>
            <a:off x="8085668" y="1960887"/>
            <a:ext cx="824400" cy="8244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788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Validate every strategic decision and product development">
            <a:extLst>
              <a:ext uri="{FF2B5EF4-FFF2-40B4-BE49-F238E27FC236}">
                <a16:creationId xmlns:a16="http://schemas.microsoft.com/office/drawing/2014/main" id="{6AD25BEE-0542-0740-A322-EA3DF99A7200}"/>
              </a:ext>
            </a:extLst>
          </p:cNvPr>
          <p:cNvSpPr txBox="1"/>
          <p:nvPr/>
        </p:nvSpPr>
        <p:spPr>
          <a:xfrm>
            <a:off x="3889533" y="4318219"/>
            <a:ext cx="1825117" cy="287258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spcAft>
                <a:spcPts val="800"/>
              </a:spcAft>
              <a:defRPr sz="3000" b="1">
                <a:latin typeface="Calibri"/>
                <a:ea typeface="Calibri"/>
                <a:cs typeface="Calibri"/>
                <a:sym typeface="Calibri"/>
              </a:defRPr>
            </a:pPr>
            <a:r>
              <a:rPr lang="en-IN" sz="1200" dirty="0">
                <a:solidFill>
                  <a:srgbClr val="EB3A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Light"/>
              </a:rPr>
              <a:t>Benefits Management</a:t>
            </a:r>
            <a:endParaRPr sz="1100" dirty="0">
              <a:solidFill>
                <a:srgbClr val="EB3A4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Neue Light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C79F19B0-DEC5-1F44-B11C-2C9F91F5B35D}"/>
              </a:ext>
            </a:extLst>
          </p:cNvPr>
          <p:cNvSpPr/>
          <p:nvPr/>
        </p:nvSpPr>
        <p:spPr>
          <a:xfrm>
            <a:off x="2846166" y="4256834"/>
            <a:ext cx="821410" cy="82141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788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07E466B2-1A66-A448-8820-883C37D3BA28}"/>
              </a:ext>
            </a:extLst>
          </p:cNvPr>
          <p:cNvSpPr/>
          <p:nvPr/>
        </p:nvSpPr>
        <p:spPr>
          <a:xfrm>
            <a:off x="761161" y="1970046"/>
            <a:ext cx="824400" cy="8244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788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Validate every strategic decision and product development">
            <a:extLst>
              <a:ext uri="{FF2B5EF4-FFF2-40B4-BE49-F238E27FC236}">
                <a16:creationId xmlns:a16="http://schemas.microsoft.com/office/drawing/2014/main" id="{5E4FE493-9BCB-684F-BB27-5B8016190297}"/>
              </a:ext>
            </a:extLst>
          </p:cNvPr>
          <p:cNvSpPr txBox="1"/>
          <p:nvPr/>
        </p:nvSpPr>
        <p:spPr>
          <a:xfrm>
            <a:off x="7618706" y="4318219"/>
            <a:ext cx="1982485" cy="287258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spcAft>
                <a:spcPts val="800"/>
              </a:spcAft>
              <a:defRPr sz="3000" b="1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200" b="1" dirty="0">
                <a:solidFill>
                  <a:srgbClr val="EB3A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Light"/>
              </a:rPr>
              <a:t>Receipts Management</a:t>
            </a:r>
            <a:endParaRPr sz="1200" b="1" dirty="0">
              <a:solidFill>
                <a:srgbClr val="EB3A4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Neue Light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EFB03DC6-F31C-0D4F-A2E1-A0972EF5A1B8}"/>
              </a:ext>
            </a:extLst>
          </p:cNvPr>
          <p:cNvSpPr/>
          <p:nvPr/>
        </p:nvSpPr>
        <p:spPr>
          <a:xfrm>
            <a:off x="6592646" y="4256834"/>
            <a:ext cx="821410" cy="82141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788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Validate every strategic decision and product development">
            <a:extLst>
              <a:ext uri="{FF2B5EF4-FFF2-40B4-BE49-F238E27FC236}">
                <a16:creationId xmlns:a16="http://schemas.microsoft.com/office/drawing/2014/main" id="{61A3FC28-B595-AD49-A1AE-947034B20A2D}"/>
              </a:ext>
            </a:extLst>
          </p:cNvPr>
          <p:cNvSpPr txBox="1"/>
          <p:nvPr/>
        </p:nvSpPr>
        <p:spPr>
          <a:xfrm>
            <a:off x="5536692" y="1848806"/>
            <a:ext cx="1668688" cy="471924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spcAft>
                <a:spcPts val="800"/>
              </a:spcAft>
              <a:defRPr sz="3000" b="1">
                <a:latin typeface="Calibri"/>
                <a:ea typeface="Calibri"/>
                <a:cs typeface="Calibri"/>
                <a:sym typeface="Calibri"/>
              </a:defRPr>
            </a:pPr>
            <a:r>
              <a:rPr lang="en-IN" sz="1200" b="1" dirty="0">
                <a:solidFill>
                  <a:srgbClr val="EB3A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Light"/>
              </a:rPr>
              <a:t>Expense Management</a:t>
            </a:r>
            <a:endParaRPr sz="1100" dirty="0">
              <a:solidFill>
                <a:srgbClr val="EB3A4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Neue Light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B43EB93D-6B27-0640-BD8C-D04C5C690090}"/>
              </a:ext>
            </a:extLst>
          </p:cNvPr>
          <p:cNvSpPr/>
          <p:nvPr/>
        </p:nvSpPr>
        <p:spPr>
          <a:xfrm>
            <a:off x="4491306" y="1966604"/>
            <a:ext cx="824400" cy="8244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788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1F6F66DE-301A-8B43-91B0-CC5D4C1AE747}"/>
              </a:ext>
            </a:extLst>
          </p:cNvPr>
          <p:cNvCxnSpPr>
            <a:cxnSpLocks/>
          </p:cNvCxnSpPr>
          <p:nvPr/>
        </p:nvCxnSpPr>
        <p:spPr>
          <a:xfrm>
            <a:off x="728732" y="3676085"/>
            <a:ext cx="10702107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2A861387-EE23-2540-BD30-86113BE8525F}"/>
              </a:ext>
            </a:extLst>
          </p:cNvPr>
          <p:cNvCxnSpPr>
            <a:cxnSpLocks/>
          </p:cNvCxnSpPr>
          <p:nvPr/>
        </p:nvCxnSpPr>
        <p:spPr>
          <a:xfrm>
            <a:off x="4013985" y="1869238"/>
            <a:ext cx="0" cy="1265115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62DAD9D-433D-6941-A138-1E192042AC62}"/>
              </a:ext>
            </a:extLst>
          </p:cNvPr>
          <p:cNvCxnSpPr>
            <a:cxnSpLocks/>
          </p:cNvCxnSpPr>
          <p:nvPr/>
        </p:nvCxnSpPr>
        <p:spPr>
          <a:xfrm>
            <a:off x="7597752" y="1853618"/>
            <a:ext cx="0" cy="1265115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1A15CCDC-C582-E341-B713-613644915E38}"/>
              </a:ext>
            </a:extLst>
          </p:cNvPr>
          <p:cNvCxnSpPr>
            <a:cxnSpLocks/>
          </p:cNvCxnSpPr>
          <p:nvPr/>
        </p:nvCxnSpPr>
        <p:spPr>
          <a:xfrm>
            <a:off x="6115050" y="4260036"/>
            <a:ext cx="0" cy="1265115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F4C1B775-0BB0-6745-BF76-876A56A398DB}"/>
              </a:ext>
            </a:extLst>
          </p:cNvPr>
          <p:cNvSpPr/>
          <p:nvPr/>
        </p:nvSpPr>
        <p:spPr>
          <a:xfrm>
            <a:off x="0" y="6351373"/>
            <a:ext cx="12192000" cy="506627"/>
          </a:xfrm>
          <a:prstGeom prst="rect">
            <a:avLst/>
          </a:prstGeom>
          <a:solidFill>
            <a:srgbClr val="EF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F4B6AAD-7912-F945-B681-60C5DEACE911}"/>
              </a:ext>
            </a:extLst>
          </p:cNvPr>
          <p:cNvGrpSpPr/>
          <p:nvPr/>
        </p:nvGrpSpPr>
        <p:grpSpPr>
          <a:xfrm>
            <a:off x="11784729" y="6444120"/>
            <a:ext cx="280931" cy="318036"/>
            <a:chOff x="11784729" y="6444120"/>
            <a:chExt cx="280931" cy="318036"/>
          </a:xfrm>
        </p:grpSpPr>
        <p:sp>
          <p:nvSpPr>
            <p:cNvPr id="53" name="ADVANCED">
              <a:extLst>
                <a:ext uri="{FF2B5EF4-FFF2-40B4-BE49-F238E27FC236}">
                  <a16:creationId xmlns:a16="http://schemas.microsoft.com/office/drawing/2014/main" id="{E7F18370-F559-5645-82D3-8BB4B3CBC3AD}"/>
                </a:ext>
              </a:extLst>
            </p:cNvPr>
            <p:cNvSpPr txBox="1"/>
            <p:nvPr/>
          </p:nvSpPr>
          <p:spPr>
            <a:xfrm>
              <a:off x="11784729" y="6444120"/>
              <a:ext cx="280930" cy="3180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b="1">
                  <a:latin typeface="+mj-lt"/>
                  <a:ea typeface="+mj-ea"/>
                  <a:cs typeface="+mj-cs"/>
                  <a:sym typeface="Helvetica Neue"/>
                </a:defRPr>
              </a:lvl1pPr>
            </a:lstStyle>
            <a:p>
              <a:pPr algn="ctr"/>
              <a:r>
                <a:rPr lang="en-US" sz="1400" b="0" dirty="0">
                  <a:solidFill>
                    <a:srgbClr val="3788F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</a:t>
              </a:r>
              <a:endParaRPr sz="1600" b="0" dirty="0">
                <a:solidFill>
                  <a:srgbClr val="3788F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0DE7EB9-0E84-B441-B821-5CEE757152AF}"/>
                </a:ext>
              </a:extLst>
            </p:cNvPr>
            <p:cNvSpPr/>
            <p:nvPr/>
          </p:nvSpPr>
          <p:spPr>
            <a:xfrm>
              <a:off x="11784729" y="6462672"/>
              <a:ext cx="280931" cy="280932"/>
            </a:xfrm>
            <a:prstGeom prst="ellipse">
              <a:avLst/>
            </a:prstGeom>
            <a:noFill/>
            <a:ln w="6350">
              <a:solidFill>
                <a:srgbClr val="3788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Validate every strategic decision and product development">
            <a:extLst>
              <a:ext uri="{FF2B5EF4-FFF2-40B4-BE49-F238E27FC236}">
                <a16:creationId xmlns:a16="http://schemas.microsoft.com/office/drawing/2014/main" id="{61A3FC28-B595-AD49-A1AE-947034B20A2D}"/>
              </a:ext>
            </a:extLst>
          </p:cNvPr>
          <p:cNvSpPr txBox="1"/>
          <p:nvPr/>
        </p:nvSpPr>
        <p:spPr>
          <a:xfrm>
            <a:off x="1845013" y="1848806"/>
            <a:ext cx="1901647" cy="471924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spcAft>
                <a:spcPts val="800"/>
              </a:spcAft>
              <a:defRPr sz="3000" b="1">
                <a:latin typeface="Calibri"/>
                <a:ea typeface="Calibri"/>
                <a:cs typeface="Calibri"/>
                <a:sym typeface="Calibri"/>
              </a:defRPr>
            </a:pPr>
            <a:r>
              <a:rPr lang="en-IN" sz="1200" b="1" dirty="0">
                <a:solidFill>
                  <a:srgbClr val="EB3A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Light"/>
              </a:rPr>
              <a:t>Build for SAP SuccessFactors</a:t>
            </a:r>
            <a:endParaRPr lang="en-US" sz="1100" dirty="0">
              <a:solidFill>
                <a:srgbClr val="EB3A4A"/>
              </a:solidFill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  <a:sym typeface="Helvetica Neue Light"/>
            </a:endParaRPr>
          </a:p>
        </p:txBody>
      </p:sp>
      <p:sp>
        <p:nvSpPr>
          <p:cNvPr id="59" name="Rectangle">
            <a:extLst>
              <a:ext uri="{FF2B5EF4-FFF2-40B4-BE49-F238E27FC236}">
                <a16:creationId xmlns:a16="http://schemas.microsoft.com/office/drawing/2014/main" id="{9B48EEB0-D977-6542-A5B8-0747EC3C947D}"/>
              </a:ext>
            </a:extLst>
          </p:cNvPr>
          <p:cNvSpPr/>
          <p:nvPr/>
        </p:nvSpPr>
        <p:spPr>
          <a:xfrm>
            <a:off x="1849541" y="2217822"/>
            <a:ext cx="1835800" cy="12651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/>
          <a:lstStyle>
            <a:lvl1pPr>
              <a:defRPr sz="2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>
              <a:defRPr sz="2500">
                <a:solidFill>
                  <a:srgbClr val="FF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I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Pre-integrated with SAP SuccessFactors. A cloud-based solution deployed on the SAP Cloud Platform and supports single sign-on (SSO) with SAP SuccessFactors​. </a:t>
            </a:r>
          </a:p>
        </p:txBody>
      </p:sp>
      <p:sp>
        <p:nvSpPr>
          <p:cNvPr id="63" name="Rectangle">
            <a:extLst>
              <a:ext uri="{FF2B5EF4-FFF2-40B4-BE49-F238E27FC236}">
                <a16:creationId xmlns:a16="http://schemas.microsoft.com/office/drawing/2014/main" id="{9B48EEB0-D977-6542-A5B8-0747EC3C947D}"/>
              </a:ext>
            </a:extLst>
          </p:cNvPr>
          <p:cNvSpPr/>
          <p:nvPr/>
        </p:nvSpPr>
        <p:spPr>
          <a:xfrm>
            <a:off x="9100502" y="2217821"/>
            <a:ext cx="2330335" cy="16315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/>
          <a:lstStyle>
            <a:lvl1pPr>
              <a:defRPr sz="2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>
              <a:defRPr sz="2500">
                <a:solidFill>
                  <a:srgbClr val="FF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enterprises, business travel is crucial to expanding operations. Travel managers can use Reimburse to streamline travel booking requests. Keep track of incoming or approved requests in one place. </a:t>
            </a:r>
          </a:p>
        </p:txBody>
      </p:sp>
      <p:sp>
        <p:nvSpPr>
          <p:cNvPr id="65" name="Rectangle">
            <a:extLst>
              <a:ext uri="{FF2B5EF4-FFF2-40B4-BE49-F238E27FC236}">
                <a16:creationId xmlns:a16="http://schemas.microsoft.com/office/drawing/2014/main" id="{9B48EEB0-D977-6542-A5B8-0747EC3C947D}"/>
              </a:ext>
            </a:extLst>
          </p:cNvPr>
          <p:cNvSpPr/>
          <p:nvPr/>
        </p:nvSpPr>
        <p:spPr>
          <a:xfrm>
            <a:off x="7633412" y="4580978"/>
            <a:ext cx="2128104" cy="89041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/>
          <a:lstStyle>
            <a:lvl1pPr>
              <a:defRPr sz="2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>
              <a:defRPr sz="2500">
                <a:solidFill>
                  <a:srgbClr val="FF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 our OCR technology, eliminate the efforts of doing paperwork and automate all the processes of receipt capturing, converging, and management within a central repository and with a few clicks. </a:t>
            </a:r>
          </a:p>
        </p:txBody>
      </p:sp>
      <p:sp>
        <p:nvSpPr>
          <p:cNvPr id="66" name="Rectangle">
            <a:extLst>
              <a:ext uri="{FF2B5EF4-FFF2-40B4-BE49-F238E27FC236}">
                <a16:creationId xmlns:a16="http://schemas.microsoft.com/office/drawing/2014/main" id="{9B48EEB0-D977-6542-A5B8-0747EC3C947D}"/>
              </a:ext>
            </a:extLst>
          </p:cNvPr>
          <p:cNvSpPr/>
          <p:nvPr/>
        </p:nvSpPr>
        <p:spPr>
          <a:xfrm>
            <a:off x="3889533" y="4580979"/>
            <a:ext cx="2039048" cy="72781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/>
          <a:lstStyle>
            <a:lvl1pPr>
              <a:defRPr sz="2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>
              <a:defRPr sz="2500">
                <a:solidFill>
                  <a:srgbClr val="FF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 it wellness benefits or gift cards, or giving credits as freebies – ease the arrangement, decision, and management of giveaways and similar employee benefits. </a:t>
            </a: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20" y="2132837"/>
            <a:ext cx="508111" cy="508111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049" y="4409161"/>
            <a:ext cx="450109" cy="450109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297" y="4442485"/>
            <a:ext cx="450109" cy="450109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D566C54F-1088-7406-DA7A-AB8FD9BEA1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395" y="6455273"/>
            <a:ext cx="1135533" cy="276211"/>
          </a:xfrm>
          <a:prstGeom prst="rect">
            <a:avLst/>
          </a:prstGeom>
        </p:spPr>
      </p:pic>
      <p:sp>
        <p:nvSpPr>
          <p:cNvPr id="3" name="Rectangle">
            <a:extLst>
              <a:ext uri="{FF2B5EF4-FFF2-40B4-BE49-F238E27FC236}">
                <a16:creationId xmlns:a16="http://schemas.microsoft.com/office/drawing/2014/main" id="{49CC825D-3B48-38E2-B9A9-268797E557D4}"/>
              </a:ext>
            </a:extLst>
          </p:cNvPr>
          <p:cNvSpPr/>
          <p:nvPr/>
        </p:nvSpPr>
        <p:spPr>
          <a:xfrm>
            <a:off x="5535263" y="2209668"/>
            <a:ext cx="1948174" cy="16315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/>
          <a:lstStyle>
            <a:lvl1pPr>
              <a:defRPr sz="2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>
              <a:defRPr sz="2500">
                <a:solidFill>
                  <a:srgbClr val="FF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Manage expense-specific categories like general, mileage, entertainment, per diem, petty cash, company policies, rules, workflows, and reports. </a:t>
            </a:r>
          </a:p>
        </p:txBody>
      </p:sp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C2E54CB5-96CC-9624-0EDC-5DBE9F02F3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889" y="2100215"/>
            <a:ext cx="545744" cy="545744"/>
          </a:xfrm>
          <a:prstGeom prst="rect">
            <a:avLst/>
          </a:prstGeom>
        </p:spPr>
      </p:pic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8C83658A-871F-3F4C-CE45-E44BBCAFD6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2977" y="2100215"/>
            <a:ext cx="547731" cy="5477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AF7AFC-BC8A-4DFD-32B2-7E8E43A1F965}"/>
              </a:ext>
            </a:extLst>
          </p:cNvPr>
          <p:cNvSpPr txBox="1"/>
          <p:nvPr/>
        </p:nvSpPr>
        <p:spPr>
          <a:xfrm>
            <a:off x="9604652" y="6433038"/>
            <a:ext cx="3340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Product By </a:t>
            </a:r>
            <a:r>
              <a:rPr lang="en-US" sz="1400" dirty="0">
                <a:solidFill>
                  <a:srgbClr val="FF0000"/>
                </a:solidFill>
              </a:rPr>
              <a:t>Rolling Arrays</a:t>
            </a:r>
            <a:endParaRPr lang="en-IN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82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65CAD78-EF64-C749-B9E9-2E179EF4281D}"/>
              </a:ext>
            </a:extLst>
          </p:cNvPr>
          <p:cNvGrpSpPr/>
          <p:nvPr/>
        </p:nvGrpSpPr>
        <p:grpSpPr>
          <a:xfrm>
            <a:off x="935199" y="517989"/>
            <a:ext cx="10209689" cy="6438197"/>
            <a:chOff x="935199" y="517989"/>
            <a:chExt cx="10209689" cy="6438197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2ED1EAB2-ABDB-3F43-B680-740088EBA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5199" y="517989"/>
              <a:ext cx="10209689" cy="4375581"/>
            </a:xfrm>
            <a:prstGeom prst="rect">
              <a:avLst/>
            </a:prstGeom>
          </p:spPr>
        </p:pic>
        <p:pic>
          <p:nvPicPr>
            <p:cNvPr id="47" name="Picture 46" descr="Icon&#10;&#10;Description automatically generated">
              <a:extLst>
                <a:ext uri="{FF2B5EF4-FFF2-40B4-BE49-F238E27FC236}">
                  <a16:creationId xmlns:a16="http://schemas.microsoft.com/office/drawing/2014/main" id="{DFB46DA8-64B5-784E-B7B1-EC86733F9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5199" y="2580605"/>
              <a:ext cx="10209689" cy="4375581"/>
            </a:xfrm>
            <a:prstGeom prst="rect">
              <a:avLst/>
            </a:prstGeom>
          </p:spPr>
        </p:pic>
      </p:grpSp>
      <p:sp>
        <p:nvSpPr>
          <p:cNvPr id="26" name="Scripting Digital Success Stories Globally, For Over A Decade.">
            <a:extLst>
              <a:ext uri="{FF2B5EF4-FFF2-40B4-BE49-F238E27FC236}">
                <a16:creationId xmlns:a16="http://schemas.microsoft.com/office/drawing/2014/main" id="{A164064F-78A7-E64A-B74A-4C1F26046584}"/>
              </a:ext>
            </a:extLst>
          </p:cNvPr>
          <p:cNvSpPr txBox="1"/>
          <p:nvPr/>
        </p:nvSpPr>
        <p:spPr>
          <a:xfrm>
            <a:off x="393482" y="996514"/>
            <a:ext cx="6729752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3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n-IN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Enabling Multiple Possibilities In One Single Location</a:t>
            </a:r>
          </a:p>
        </p:txBody>
      </p:sp>
      <p:sp>
        <p:nvSpPr>
          <p:cNvPr id="27" name="ADVANCED">
            <a:extLst>
              <a:ext uri="{FF2B5EF4-FFF2-40B4-BE49-F238E27FC236}">
                <a16:creationId xmlns:a16="http://schemas.microsoft.com/office/drawing/2014/main" id="{51B631BE-85F4-2F4D-8783-A3ADC4849D1A}"/>
              </a:ext>
            </a:extLst>
          </p:cNvPr>
          <p:cNvSpPr txBox="1"/>
          <p:nvPr/>
        </p:nvSpPr>
        <p:spPr>
          <a:xfrm>
            <a:off x="393482" y="311369"/>
            <a:ext cx="357500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rPr lang="en-I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PLATFORM FEATURES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9AE1BEF-AB6D-3546-9E8C-3154A9F842AD}"/>
              </a:ext>
            </a:extLst>
          </p:cNvPr>
          <p:cNvCxnSpPr>
            <a:cxnSpLocks/>
          </p:cNvCxnSpPr>
          <p:nvPr/>
        </p:nvCxnSpPr>
        <p:spPr>
          <a:xfrm>
            <a:off x="446490" y="882590"/>
            <a:ext cx="3176820" cy="0"/>
          </a:xfrm>
          <a:prstGeom prst="line">
            <a:avLst/>
          </a:prstGeom>
          <a:ln w="28575">
            <a:solidFill>
              <a:srgbClr val="3788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0F98FA4B-9EB6-394C-B883-8B6B2A32EF4C}"/>
              </a:ext>
            </a:extLst>
          </p:cNvPr>
          <p:cNvSpPr/>
          <p:nvPr/>
        </p:nvSpPr>
        <p:spPr>
          <a:xfrm>
            <a:off x="0" y="6351373"/>
            <a:ext cx="12192000" cy="506627"/>
          </a:xfrm>
          <a:prstGeom prst="rect">
            <a:avLst/>
          </a:prstGeom>
          <a:solidFill>
            <a:srgbClr val="EF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 descr="Logo&#10;&#10;Description automatically generated">
            <a:extLst>
              <a:ext uri="{FF2B5EF4-FFF2-40B4-BE49-F238E27FC236}">
                <a16:creationId xmlns:a16="http://schemas.microsoft.com/office/drawing/2014/main" id="{00E51FD0-9898-5D46-BDFA-395AB3549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95" y="6455273"/>
            <a:ext cx="1135533" cy="276211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D4A264C1-DE10-5148-B5FE-8DCC308F2B9D}"/>
              </a:ext>
            </a:extLst>
          </p:cNvPr>
          <p:cNvGrpSpPr/>
          <p:nvPr/>
        </p:nvGrpSpPr>
        <p:grpSpPr>
          <a:xfrm>
            <a:off x="11784729" y="6444120"/>
            <a:ext cx="280931" cy="318036"/>
            <a:chOff x="11784729" y="6444120"/>
            <a:chExt cx="280931" cy="318036"/>
          </a:xfrm>
        </p:grpSpPr>
        <p:sp>
          <p:nvSpPr>
            <p:cNvPr id="45" name="ADVANCED">
              <a:extLst>
                <a:ext uri="{FF2B5EF4-FFF2-40B4-BE49-F238E27FC236}">
                  <a16:creationId xmlns:a16="http://schemas.microsoft.com/office/drawing/2014/main" id="{9226F896-2F5F-2347-A4E3-ACFAAEC0FF55}"/>
                </a:ext>
              </a:extLst>
            </p:cNvPr>
            <p:cNvSpPr txBox="1"/>
            <p:nvPr/>
          </p:nvSpPr>
          <p:spPr>
            <a:xfrm>
              <a:off x="11784729" y="6444120"/>
              <a:ext cx="280930" cy="3180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b="1">
                  <a:latin typeface="+mj-lt"/>
                  <a:ea typeface="+mj-ea"/>
                  <a:cs typeface="+mj-cs"/>
                  <a:sym typeface="Helvetica Neue"/>
                </a:defRPr>
              </a:lvl1pPr>
            </a:lstStyle>
            <a:p>
              <a:pPr algn="ctr"/>
              <a:r>
                <a:rPr lang="en-US" sz="1400" b="0" dirty="0">
                  <a:solidFill>
                    <a:srgbClr val="3788F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6</a:t>
              </a:r>
              <a:endParaRPr sz="1600" b="0" dirty="0">
                <a:solidFill>
                  <a:srgbClr val="3788F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8C251FD-DC8A-4148-B0C8-BAE7A77D934D}"/>
                </a:ext>
              </a:extLst>
            </p:cNvPr>
            <p:cNvSpPr/>
            <p:nvPr/>
          </p:nvSpPr>
          <p:spPr>
            <a:xfrm>
              <a:off x="11784729" y="6462672"/>
              <a:ext cx="280931" cy="280932"/>
            </a:xfrm>
            <a:prstGeom prst="ellipse">
              <a:avLst/>
            </a:prstGeom>
            <a:noFill/>
            <a:ln w="6350">
              <a:solidFill>
                <a:srgbClr val="3788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C174EA6-09EC-E24B-AD82-0B1A9069A84A}"/>
              </a:ext>
            </a:extLst>
          </p:cNvPr>
          <p:cNvSpPr/>
          <p:nvPr/>
        </p:nvSpPr>
        <p:spPr>
          <a:xfrm>
            <a:off x="9010996" y="-2709949"/>
            <a:ext cx="116379" cy="166254"/>
          </a:xfrm>
          <a:prstGeom prst="rect">
            <a:avLst/>
          </a:prstGeom>
          <a:solidFill>
            <a:srgbClr val="EB3A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DVANCED">
            <a:extLst>
              <a:ext uri="{FF2B5EF4-FFF2-40B4-BE49-F238E27FC236}">
                <a16:creationId xmlns:a16="http://schemas.microsoft.com/office/drawing/2014/main" id="{91D41A1E-EEC2-6C41-B233-F22CA3001F96}"/>
              </a:ext>
            </a:extLst>
          </p:cNvPr>
          <p:cNvSpPr txBox="1"/>
          <p:nvPr/>
        </p:nvSpPr>
        <p:spPr>
          <a:xfrm>
            <a:off x="1587175" y="1971333"/>
            <a:ext cx="347058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 algn="ctr"/>
            <a:r>
              <a:rPr lang="en-IN" sz="2000" dirty="0">
                <a:solidFill>
                  <a:srgbClr val="F2FA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51" name="ADVANCED">
            <a:extLst>
              <a:ext uri="{FF2B5EF4-FFF2-40B4-BE49-F238E27FC236}">
                <a16:creationId xmlns:a16="http://schemas.microsoft.com/office/drawing/2014/main" id="{EB3149BD-3989-B643-B736-E87A4F9287E1}"/>
              </a:ext>
            </a:extLst>
          </p:cNvPr>
          <p:cNvSpPr txBox="1"/>
          <p:nvPr/>
        </p:nvSpPr>
        <p:spPr>
          <a:xfrm>
            <a:off x="3644575" y="1971333"/>
            <a:ext cx="347058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 algn="ctr"/>
            <a:r>
              <a:rPr lang="en-IN" sz="2000" dirty="0">
                <a:solidFill>
                  <a:srgbClr val="F2FA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52" name="ADVANCED">
            <a:extLst>
              <a:ext uri="{FF2B5EF4-FFF2-40B4-BE49-F238E27FC236}">
                <a16:creationId xmlns:a16="http://schemas.microsoft.com/office/drawing/2014/main" id="{EC214DC1-4387-4C42-B34F-D08816F70E2C}"/>
              </a:ext>
            </a:extLst>
          </p:cNvPr>
          <p:cNvSpPr txBox="1"/>
          <p:nvPr/>
        </p:nvSpPr>
        <p:spPr>
          <a:xfrm>
            <a:off x="5682925" y="1971333"/>
            <a:ext cx="347058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 algn="ctr"/>
            <a:r>
              <a:rPr lang="en-IN" sz="2000" dirty="0">
                <a:solidFill>
                  <a:srgbClr val="F2FA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58" name="ADVANCED">
            <a:extLst>
              <a:ext uri="{FF2B5EF4-FFF2-40B4-BE49-F238E27FC236}">
                <a16:creationId xmlns:a16="http://schemas.microsoft.com/office/drawing/2014/main" id="{9CED5394-FA67-3444-84D5-5F5D2B2DF3F2}"/>
              </a:ext>
            </a:extLst>
          </p:cNvPr>
          <p:cNvSpPr txBox="1"/>
          <p:nvPr/>
        </p:nvSpPr>
        <p:spPr>
          <a:xfrm>
            <a:off x="7721275" y="1971333"/>
            <a:ext cx="347058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 algn="ctr"/>
            <a:r>
              <a:rPr lang="en-IN" sz="2000" dirty="0">
                <a:solidFill>
                  <a:srgbClr val="F2FA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</p:txBody>
      </p:sp>
      <p:sp>
        <p:nvSpPr>
          <p:cNvPr id="61" name="ADVANCED">
            <a:extLst>
              <a:ext uri="{FF2B5EF4-FFF2-40B4-BE49-F238E27FC236}">
                <a16:creationId xmlns:a16="http://schemas.microsoft.com/office/drawing/2014/main" id="{8F9AE572-DB46-DD47-9E07-506704FBD1A5}"/>
              </a:ext>
            </a:extLst>
          </p:cNvPr>
          <p:cNvSpPr txBox="1"/>
          <p:nvPr/>
        </p:nvSpPr>
        <p:spPr>
          <a:xfrm>
            <a:off x="9786111" y="1971333"/>
            <a:ext cx="347058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 algn="ctr"/>
            <a:r>
              <a:rPr lang="en-IN" sz="2000" dirty="0">
                <a:solidFill>
                  <a:srgbClr val="F2FA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p:sp>
        <p:nvSpPr>
          <p:cNvPr id="63" name="ADVANCED">
            <a:extLst>
              <a:ext uri="{FF2B5EF4-FFF2-40B4-BE49-F238E27FC236}">
                <a16:creationId xmlns:a16="http://schemas.microsoft.com/office/drawing/2014/main" id="{3942ED63-EB40-0D4F-AAFD-1204EE0CCF64}"/>
              </a:ext>
            </a:extLst>
          </p:cNvPr>
          <p:cNvSpPr txBox="1"/>
          <p:nvPr/>
        </p:nvSpPr>
        <p:spPr>
          <a:xfrm>
            <a:off x="1607723" y="4028521"/>
            <a:ext cx="347058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 algn="ctr"/>
            <a:r>
              <a:rPr lang="en-IN" sz="2000" dirty="0">
                <a:solidFill>
                  <a:srgbClr val="F2FA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</a:p>
        </p:txBody>
      </p:sp>
      <p:sp>
        <p:nvSpPr>
          <p:cNvPr id="64" name="ADVANCED">
            <a:extLst>
              <a:ext uri="{FF2B5EF4-FFF2-40B4-BE49-F238E27FC236}">
                <a16:creationId xmlns:a16="http://schemas.microsoft.com/office/drawing/2014/main" id="{1754082C-6BB6-4240-B44D-A07CA08EF259}"/>
              </a:ext>
            </a:extLst>
          </p:cNvPr>
          <p:cNvSpPr txBox="1"/>
          <p:nvPr/>
        </p:nvSpPr>
        <p:spPr>
          <a:xfrm>
            <a:off x="3644575" y="4028521"/>
            <a:ext cx="347058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 algn="ctr"/>
            <a:r>
              <a:rPr lang="en-IN" sz="2000" dirty="0">
                <a:solidFill>
                  <a:srgbClr val="F2FA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</a:p>
        </p:txBody>
      </p:sp>
      <p:sp>
        <p:nvSpPr>
          <p:cNvPr id="65" name="ADVANCED">
            <a:extLst>
              <a:ext uri="{FF2B5EF4-FFF2-40B4-BE49-F238E27FC236}">
                <a16:creationId xmlns:a16="http://schemas.microsoft.com/office/drawing/2014/main" id="{4363D4A2-BCF1-6E40-8C3A-BF2F87528A8E}"/>
              </a:ext>
            </a:extLst>
          </p:cNvPr>
          <p:cNvSpPr txBox="1"/>
          <p:nvPr/>
        </p:nvSpPr>
        <p:spPr>
          <a:xfrm>
            <a:off x="5682925" y="4028521"/>
            <a:ext cx="347058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 algn="ctr"/>
            <a:r>
              <a:rPr lang="en-IN" sz="2000" dirty="0">
                <a:solidFill>
                  <a:srgbClr val="F2FA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</a:p>
        </p:txBody>
      </p:sp>
      <p:sp>
        <p:nvSpPr>
          <p:cNvPr id="66" name="ADVANCED">
            <a:extLst>
              <a:ext uri="{FF2B5EF4-FFF2-40B4-BE49-F238E27FC236}">
                <a16:creationId xmlns:a16="http://schemas.microsoft.com/office/drawing/2014/main" id="{E6D5D0BE-5167-714B-B389-0B63D787A342}"/>
              </a:ext>
            </a:extLst>
          </p:cNvPr>
          <p:cNvSpPr txBox="1"/>
          <p:nvPr/>
        </p:nvSpPr>
        <p:spPr>
          <a:xfrm>
            <a:off x="7730800" y="4028521"/>
            <a:ext cx="347058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 algn="ctr"/>
            <a:r>
              <a:rPr lang="en-IN" sz="2000" dirty="0">
                <a:solidFill>
                  <a:srgbClr val="F2FA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</a:p>
        </p:txBody>
      </p:sp>
      <p:sp>
        <p:nvSpPr>
          <p:cNvPr id="67" name="ADVANCED">
            <a:extLst>
              <a:ext uri="{FF2B5EF4-FFF2-40B4-BE49-F238E27FC236}">
                <a16:creationId xmlns:a16="http://schemas.microsoft.com/office/drawing/2014/main" id="{FEFB433F-CF77-2149-BA17-3F26CDA19706}"/>
              </a:ext>
            </a:extLst>
          </p:cNvPr>
          <p:cNvSpPr txBox="1"/>
          <p:nvPr/>
        </p:nvSpPr>
        <p:spPr>
          <a:xfrm>
            <a:off x="9671061" y="4028521"/>
            <a:ext cx="539601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 algn="ctr"/>
            <a:r>
              <a:rPr lang="en-IN" sz="2000" dirty="0">
                <a:solidFill>
                  <a:srgbClr val="F2FA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</a:t>
            </a:r>
          </a:p>
        </p:txBody>
      </p:sp>
      <p:sp>
        <p:nvSpPr>
          <p:cNvPr id="68" name="Rectangle">
            <a:extLst>
              <a:ext uri="{FF2B5EF4-FFF2-40B4-BE49-F238E27FC236}">
                <a16:creationId xmlns:a16="http://schemas.microsoft.com/office/drawing/2014/main" id="{C9A7F825-3B20-2C41-908D-7D635839C64F}"/>
              </a:ext>
            </a:extLst>
          </p:cNvPr>
          <p:cNvSpPr/>
          <p:nvPr/>
        </p:nvSpPr>
        <p:spPr>
          <a:xfrm>
            <a:off x="1358418" y="2501107"/>
            <a:ext cx="1256173" cy="103045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/>
          <a:lstStyle>
            <a:lvl1pPr>
              <a:defRPr sz="2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>
              <a:defRPr sz="2500">
                <a:solidFill>
                  <a:srgbClr val="FF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IN" sz="1100" dirty="0">
                <a:solidFill>
                  <a:srgbClr val="EB3A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Receipt capture, receipt scanning (OCR), </a:t>
            </a:r>
            <a:r>
              <a:rPr lang="en-I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duplicate receipt detection</a:t>
            </a:r>
          </a:p>
        </p:txBody>
      </p:sp>
      <p:sp>
        <p:nvSpPr>
          <p:cNvPr id="69" name="Rectangle">
            <a:extLst>
              <a:ext uri="{FF2B5EF4-FFF2-40B4-BE49-F238E27FC236}">
                <a16:creationId xmlns:a16="http://schemas.microsoft.com/office/drawing/2014/main" id="{2E021415-3749-8A46-83CB-B687F8065367}"/>
              </a:ext>
            </a:extLst>
          </p:cNvPr>
          <p:cNvSpPr/>
          <p:nvPr/>
        </p:nvSpPr>
        <p:spPr>
          <a:xfrm>
            <a:off x="3395993" y="2513700"/>
            <a:ext cx="1296373" cy="75814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/>
          <a:lstStyle>
            <a:lvl1pPr>
              <a:defRPr sz="2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>
              <a:defRPr sz="2500">
                <a:solidFill>
                  <a:srgbClr val="FF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I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Audit trails and full control on policies, with </a:t>
            </a:r>
            <a:r>
              <a:rPr lang="en-IN" sz="1100" dirty="0">
                <a:solidFill>
                  <a:srgbClr val="EB3A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smart action cards and reports</a:t>
            </a:r>
          </a:p>
        </p:txBody>
      </p:sp>
      <p:sp>
        <p:nvSpPr>
          <p:cNvPr id="70" name="Rectangle">
            <a:extLst>
              <a:ext uri="{FF2B5EF4-FFF2-40B4-BE49-F238E27FC236}">
                <a16:creationId xmlns:a16="http://schemas.microsoft.com/office/drawing/2014/main" id="{EFCE6F96-700A-CE42-9C54-F76569AC7B69}"/>
              </a:ext>
            </a:extLst>
          </p:cNvPr>
          <p:cNvSpPr/>
          <p:nvPr/>
        </p:nvSpPr>
        <p:spPr>
          <a:xfrm>
            <a:off x="5426469" y="2517635"/>
            <a:ext cx="1296373" cy="8260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/>
          <a:lstStyle>
            <a:lvl1pPr>
              <a:defRPr sz="2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>
              <a:defRPr sz="2500">
                <a:solidFill>
                  <a:srgbClr val="FF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I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Entitlement, claims, available balance details, and T&amp;C in an </a:t>
            </a:r>
            <a:r>
              <a:rPr lang="en-IN" sz="1100" dirty="0">
                <a:solidFill>
                  <a:srgbClr val="EB3A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intuitive interface</a:t>
            </a:r>
          </a:p>
        </p:txBody>
      </p:sp>
      <p:sp>
        <p:nvSpPr>
          <p:cNvPr id="71" name="Rectangle">
            <a:extLst>
              <a:ext uri="{FF2B5EF4-FFF2-40B4-BE49-F238E27FC236}">
                <a16:creationId xmlns:a16="http://schemas.microsoft.com/office/drawing/2014/main" id="{B55A0F09-FE1F-274D-982B-40972E858DB4}"/>
              </a:ext>
            </a:extLst>
          </p:cNvPr>
          <p:cNvSpPr/>
          <p:nvPr/>
        </p:nvSpPr>
        <p:spPr>
          <a:xfrm>
            <a:off x="7506547" y="2496937"/>
            <a:ext cx="1136617" cy="1006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/>
          <a:lstStyle>
            <a:lvl1pPr>
              <a:defRPr sz="2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>
              <a:defRPr sz="2500">
                <a:solidFill>
                  <a:srgbClr val="FF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IN" sz="1100" dirty="0">
                <a:solidFill>
                  <a:srgbClr val="EB3A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Dedicated approval inbox </a:t>
            </a:r>
            <a:r>
              <a:rPr lang="en-I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one-click email approvals &amp; bulk approvals</a:t>
            </a:r>
          </a:p>
        </p:txBody>
      </p:sp>
      <p:sp>
        <p:nvSpPr>
          <p:cNvPr id="73" name="Rectangle">
            <a:extLst>
              <a:ext uri="{FF2B5EF4-FFF2-40B4-BE49-F238E27FC236}">
                <a16:creationId xmlns:a16="http://schemas.microsoft.com/office/drawing/2014/main" id="{E2725EF0-7875-D047-96EA-6D3784653849}"/>
              </a:ext>
            </a:extLst>
          </p:cNvPr>
          <p:cNvSpPr/>
          <p:nvPr/>
        </p:nvSpPr>
        <p:spPr>
          <a:xfrm>
            <a:off x="9565431" y="2496936"/>
            <a:ext cx="1234466" cy="10064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/>
          <a:lstStyle>
            <a:lvl1pPr>
              <a:defRPr sz="2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>
              <a:defRPr sz="2500">
                <a:solidFill>
                  <a:srgbClr val="FF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IN" sz="1100" dirty="0">
                <a:solidFill>
                  <a:srgbClr val="EB3A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Multi-country &amp; organizational structure setup </a:t>
            </a:r>
            <a:r>
              <a:rPr lang="en-I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 local language and currency ops</a:t>
            </a:r>
          </a:p>
        </p:txBody>
      </p:sp>
      <p:sp>
        <p:nvSpPr>
          <p:cNvPr id="76" name="Rectangle">
            <a:extLst>
              <a:ext uri="{FF2B5EF4-FFF2-40B4-BE49-F238E27FC236}">
                <a16:creationId xmlns:a16="http://schemas.microsoft.com/office/drawing/2014/main" id="{95D45E63-318A-0741-9AF7-3E385A87E4D6}"/>
              </a:ext>
            </a:extLst>
          </p:cNvPr>
          <p:cNvSpPr/>
          <p:nvPr/>
        </p:nvSpPr>
        <p:spPr>
          <a:xfrm>
            <a:off x="1339686" y="4563999"/>
            <a:ext cx="1299688" cy="84653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/>
          <a:lstStyle>
            <a:lvl1pPr>
              <a:defRPr sz="2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>
              <a:defRPr sz="2500">
                <a:solidFill>
                  <a:srgbClr val="FF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IN" sz="1100" dirty="0">
                <a:solidFill>
                  <a:srgbClr val="EB3A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Dynamic rule engine </a:t>
            </a:r>
            <a:r>
              <a:rPr lang="en-I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 delegation ability to assign roles and  permissions</a:t>
            </a:r>
          </a:p>
        </p:txBody>
      </p:sp>
      <p:sp>
        <p:nvSpPr>
          <p:cNvPr id="79" name="Rectangle">
            <a:extLst>
              <a:ext uri="{FF2B5EF4-FFF2-40B4-BE49-F238E27FC236}">
                <a16:creationId xmlns:a16="http://schemas.microsoft.com/office/drawing/2014/main" id="{883B6F7D-71F7-4C4E-AC51-703A8F64C012}"/>
              </a:ext>
            </a:extLst>
          </p:cNvPr>
          <p:cNvSpPr/>
          <p:nvPr/>
        </p:nvSpPr>
        <p:spPr>
          <a:xfrm>
            <a:off x="3426815" y="4563001"/>
            <a:ext cx="1265551" cy="7648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/>
          <a:lstStyle>
            <a:lvl1pPr>
              <a:defRPr sz="2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>
              <a:defRPr sz="2500">
                <a:solidFill>
                  <a:srgbClr val="FF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I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Dedicated implementation and </a:t>
            </a:r>
            <a:r>
              <a:rPr lang="en-IN" sz="1100" dirty="0">
                <a:solidFill>
                  <a:srgbClr val="EB3A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 team</a:t>
            </a:r>
          </a:p>
        </p:txBody>
      </p:sp>
      <p:sp>
        <p:nvSpPr>
          <p:cNvPr id="82" name="Rectangle">
            <a:extLst>
              <a:ext uri="{FF2B5EF4-FFF2-40B4-BE49-F238E27FC236}">
                <a16:creationId xmlns:a16="http://schemas.microsoft.com/office/drawing/2014/main" id="{E847F550-419D-A149-85C8-0670F77FE2C2}"/>
              </a:ext>
            </a:extLst>
          </p:cNvPr>
          <p:cNvSpPr/>
          <p:nvPr/>
        </p:nvSpPr>
        <p:spPr>
          <a:xfrm>
            <a:off x="5426803" y="4555889"/>
            <a:ext cx="1489522" cy="12392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/>
          <a:lstStyle>
            <a:lvl1pPr>
              <a:defRPr sz="2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>
              <a:defRPr sz="2500">
                <a:solidFill>
                  <a:srgbClr val="FF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IN" sz="1100" dirty="0">
                <a:solidFill>
                  <a:srgbClr val="EB3A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Automatic request settlement </a:t>
            </a:r>
            <a:r>
              <a:rPr lang="en-I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 centralized and  automated finance settlements</a:t>
            </a:r>
          </a:p>
        </p:txBody>
      </p:sp>
      <p:sp>
        <p:nvSpPr>
          <p:cNvPr id="85" name="Rectangle">
            <a:extLst>
              <a:ext uri="{FF2B5EF4-FFF2-40B4-BE49-F238E27FC236}">
                <a16:creationId xmlns:a16="http://schemas.microsoft.com/office/drawing/2014/main" id="{05E27AB7-0609-974C-AB68-5F697FB3E03F}"/>
              </a:ext>
            </a:extLst>
          </p:cNvPr>
          <p:cNvSpPr/>
          <p:nvPr/>
        </p:nvSpPr>
        <p:spPr>
          <a:xfrm>
            <a:off x="7504819" y="4561896"/>
            <a:ext cx="1234466" cy="103912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/>
          <a:lstStyle>
            <a:lvl1pPr>
              <a:defRPr sz="2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>
              <a:defRPr sz="2500">
                <a:solidFill>
                  <a:srgbClr val="FF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IN" sz="1100" dirty="0">
                <a:solidFill>
                  <a:srgbClr val="EB3A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Dedicated reporting </a:t>
            </a:r>
            <a:r>
              <a:rPr lang="en-I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 custom/standard report templates with advanced filters</a:t>
            </a:r>
          </a:p>
        </p:txBody>
      </p:sp>
      <p:sp>
        <p:nvSpPr>
          <p:cNvPr id="89" name="Rectangle">
            <a:extLst>
              <a:ext uri="{FF2B5EF4-FFF2-40B4-BE49-F238E27FC236}">
                <a16:creationId xmlns:a16="http://schemas.microsoft.com/office/drawing/2014/main" id="{19748AD6-2D6A-5F4E-ABF6-1CA23F3C9C4D}"/>
              </a:ext>
            </a:extLst>
          </p:cNvPr>
          <p:cNvSpPr/>
          <p:nvPr/>
        </p:nvSpPr>
        <p:spPr>
          <a:xfrm>
            <a:off x="9489052" y="4565153"/>
            <a:ext cx="1387223" cy="9738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/>
          <a:lstStyle>
            <a:lvl1pPr>
              <a:defRPr sz="2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>
              <a:defRPr sz="2500">
                <a:solidFill>
                  <a:srgbClr val="FF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IN" sz="1100" dirty="0">
                <a:solidFill>
                  <a:srgbClr val="EB3A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Integration suite </a:t>
            </a:r>
            <a:r>
              <a:rPr lang="en-I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HR and finance/accounting software’s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781E51-4DFD-B6AF-5539-F88A4674EF74}"/>
              </a:ext>
            </a:extLst>
          </p:cNvPr>
          <p:cNvSpPr txBox="1"/>
          <p:nvPr/>
        </p:nvSpPr>
        <p:spPr>
          <a:xfrm>
            <a:off x="9604652" y="6433038"/>
            <a:ext cx="3340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Product By </a:t>
            </a:r>
            <a:r>
              <a:rPr lang="en-US" sz="1400" dirty="0">
                <a:solidFill>
                  <a:srgbClr val="FF0000"/>
                </a:solidFill>
              </a:rPr>
              <a:t>Rolling Arrays</a:t>
            </a:r>
            <a:endParaRPr lang="en-IN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026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295632FD-139C-024C-A4C1-379B79F6390F}"/>
              </a:ext>
            </a:extLst>
          </p:cNvPr>
          <p:cNvSpPr/>
          <p:nvPr/>
        </p:nvSpPr>
        <p:spPr>
          <a:xfrm>
            <a:off x="9277553" y="2521546"/>
            <a:ext cx="2119315" cy="3555326"/>
          </a:xfrm>
          <a:prstGeom prst="roundRect">
            <a:avLst>
              <a:gd name="adj" fmla="val 68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FF013A4D-E64D-734B-886B-865B0E57BFC2}"/>
              </a:ext>
            </a:extLst>
          </p:cNvPr>
          <p:cNvSpPr/>
          <p:nvPr/>
        </p:nvSpPr>
        <p:spPr>
          <a:xfrm>
            <a:off x="6485367" y="2521546"/>
            <a:ext cx="2119315" cy="3555326"/>
          </a:xfrm>
          <a:prstGeom prst="roundRect">
            <a:avLst>
              <a:gd name="adj" fmla="val 68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2ED21037-A8D2-5140-92D0-6191F64A64CF}"/>
              </a:ext>
            </a:extLst>
          </p:cNvPr>
          <p:cNvSpPr/>
          <p:nvPr/>
        </p:nvSpPr>
        <p:spPr>
          <a:xfrm>
            <a:off x="819353" y="2521546"/>
            <a:ext cx="2119315" cy="3555326"/>
          </a:xfrm>
          <a:prstGeom prst="roundRect">
            <a:avLst>
              <a:gd name="adj" fmla="val 68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CB67FBE3-E0B9-9941-A7B7-E9EE25FAEE3B}"/>
              </a:ext>
            </a:extLst>
          </p:cNvPr>
          <p:cNvSpPr/>
          <p:nvPr/>
        </p:nvSpPr>
        <p:spPr>
          <a:xfrm>
            <a:off x="3660525" y="2521546"/>
            <a:ext cx="2119315" cy="3555326"/>
          </a:xfrm>
          <a:prstGeom prst="roundRect">
            <a:avLst>
              <a:gd name="adj" fmla="val 68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094364C-E084-374B-8A09-49BD8D408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75576" y="1773120"/>
            <a:ext cx="1206868" cy="120686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CBDF1CE-38F5-6A4F-A656-3A6534C29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33919" y="1773120"/>
            <a:ext cx="1206582" cy="120658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F2EBF42-1050-AC48-96E3-B112016173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16891" y="1883008"/>
            <a:ext cx="1206582" cy="1206582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50A2D988-BD1A-D84B-BCFC-7D057B3943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41733" y="1773120"/>
            <a:ext cx="1206582" cy="1206582"/>
          </a:xfrm>
          <a:prstGeom prst="rect">
            <a:avLst/>
          </a:prstGeom>
        </p:spPr>
      </p:pic>
      <p:sp>
        <p:nvSpPr>
          <p:cNvPr id="56" name="Why Wings Is The Answer">
            <a:extLst>
              <a:ext uri="{FF2B5EF4-FFF2-40B4-BE49-F238E27FC236}">
                <a16:creationId xmlns:a16="http://schemas.microsoft.com/office/drawing/2014/main" id="{AD3B906D-1DBC-7748-B56C-38BD731899E1}"/>
              </a:ext>
            </a:extLst>
          </p:cNvPr>
          <p:cNvSpPr txBox="1"/>
          <p:nvPr/>
        </p:nvSpPr>
        <p:spPr>
          <a:xfrm>
            <a:off x="840087" y="3404396"/>
            <a:ext cx="211931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4000"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 algn="ctr"/>
            <a:r>
              <a:rPr sz="1800" dirty="0">
                <a:solidFill>
                  <a:srgbClr val="3788F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Light"/>
              </a:rPr>
              <a:t>Employees</a:t>
            </a:r>
          </a:p>
        </p:txBody>
      </p:sp>
      <p:sp>
        <p:nvSpPr>
          <p:cNvPr id="64" name="Why Wings Is The Answer">
            <a:extLst>
              <a:ext uri="{FF2B5EF4-FFF2-40B4-BE49-F238E27FC236}">
                <a16:creationId xmlns:a16="http://schemas.microsoft.com/office/drawing/2014/main" id="{8F1FE3F7-4322-C545-AD20-FA272856F55F}"/>
              </a:ext>
            </a:extLst>
          </p:cNvPr>
          <p:cNvSpPr txBox="1"/>
          <p:nvPr/>
        </p:nvSpPr>
        <p:spPr>
          <a:xfrm>
            <a:off x="3660525" y="3406837"/>
            <a:ext cx="211931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4000"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 algn="ctr"/>
            <a:r>
              <a:rPr sz="1800" dirty="0">
                <a:solidFill>
                  <a:srgbClr val="3788F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Light"/>
              </a:rPr>
              <a:t>Admin</a:t>
            </a:r>
          </a:p>
        </p:txBody>
      </p:sp>
      <p:sp>
        <p:nvSpPr>
          <p:cNvPr id="67" name="Why Wings Is The Answer">
            <a:extLst>
              <a:ext uri="{FF2B5EF4-FFF2-40B4-BE49-F238E27FC236}">
                <a16:creationId xmlns:a16="http://schemas.microsoft.com/office/drawing/2014/main" id="{04ED95BA-F30F-A14B-AF2D-9AC0EFB43BBB}"/>
              </a:ext>
            </a:extLst>
          </p:cNvPr>
          <p:cNvSpPr txBox="1"/>
          <p:nvPr/>
        </p:nvSpPr>
        <p:spPr>
          <a:xfrm>
            <a:off x="6459837" y="3198929"/>
            <a:ext cx="2119316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4000"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 algn="ctr"/>
            <a:r>
              <a:rPr sz="1800" dirty="0">
                <a:solidFill>
                  <a:srgbClr val="3788F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Light"/>
              </a:rPr>
              <a:t>Travel</a:t>
            </a:r>
            <a:endParaRPr lang="en-US" sz="1800" dirty="0">
              <a:solidFill>
                <a:srgbClr val="3788F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Neue Light"/>
            </a:endParaRPr>
          </a:p>
          <a:p>
            <a:pPr algn="ctr"/>
            <a:r>
              <a:rPr sz="1800" dirty="0">
                <a:solidFill>
                  <a:srgbClr val="3788F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Light"/>
              </a:rPr>
              <a:t>Managers</a:t>
            </a:r>
          </a:p>
        </p:txBody>
      </p:sp>
      <p:sp>
        <p:nvSpPr>
          <p:cNvPr id="70" name="Why Wings Is The Answer">
            <a:extLst>
              <a:ext uri="{FF2B5EF4-FFF2-40B4-BE49-F238E27FC236}">
                <a16:creationId xmlns:a16="http://schemas.microsoft.com/office/drawing/2014/main" id="{6E7260F0-5A0A-9241-93CE-A4458FB22927}"/>
              </a:ext>
            </a:extLst>
          </p:cNvPr>
          <p:cNvSpPr txBox="1"/>
          <p:nvPr/>
        </p:nvSpPr>
        <p:spPr>
          <a:xfrm>
            <a:off x="9280274" y="3198929"/>
            <a:ext cx="2119317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4000"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 algn="ctr"/>
            <a:r>
              <a:rPr sz="1800" dirty="0">
                <a:solidFill>
                  <a:srgbClr val="3788F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Light"/>
              </a:rPr>
              <a:t>Finance</a:t>
            </a:r>
            <a:endParaRPr lang="en-US" sz="1800" dirty="0">
              <a:solidFill>
                <a:srgbClr val="3788F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Neue Light"/>
            </a:endParaRPr>
          </a:p>
          <a:p>
            <a:pPr algn="ctr"/>
            <a:r>
              <a:rPr sz="1800" dirty="0">
                <a:solidFill>
                  <a:srgbClr val="3788F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Light"/>
              </a:rPr>
              <a:t>Teams</a:t>
            </a:r>
          </a:p>
        </p:txBody>
      </p:sp>
      <p:sp>
        <p:nvSpPr>
          <p:cNvPr id="29" name="Scripting Digital Success Stories Globally, For Over A Decade.">
            <a:extLst>
              <a:ext uri="{FF2B5EF4-FFF2-40B4-BE49-F238E27FC236}">
                <a16:creationId xmlns:a16="http://schemas.microsoft.com/office/drawing/2014/main" id="{13095E79-6457-334A-BA37-354BE72E7650}"/>
              </a:ext>
            </a:extLst>
          </p:cNvPr>
          <p:cNvSpPr txBox="1"/>
          <p:nvPr/>
        </p:nvSpPr>
        <p:spPr>
          <a:xfrm>
            <a:off x="393482" y="996514"/>
            <a:ext cx="6729752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3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n-IN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Into A World Of Simplified Expense Management</a:t>
            </a:r>
          </a:p>
        </p:txBody>
      </p:sp>
      <p:sp>
        <p:nvSpPr>
          <p:cNvPr id="30" name="ADVANCED">
            <a:extLst>
              <a:ext uri="{FF2B5EF4-FFF2-40B4-BE49-F238E27FC236}">
                <a16:creationId xmlns:a16="http://schemas.microsoft.com/office/drawing/2014/main" id="{A7493F08-8320-0E48-8BF0-0C98E2B9CA5D}"/>
              </a:ext>
            </a:extLst>
          </p:cNvPr>
          <p:cNvSpPr txBox="1"/>
          <p:nvPr/>
        </p:nvSpPr>
        <p:spPr>
          <a:xfrm>
            <a:off x="393483" y="311369"/>
            <a:ext cx="586036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rPr lang="en-I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BENEFITS EXPERIENCED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FD49997-1A92-8445-8699-40FC023B1155}"/>
              </a:ext>
            </a:extLst>
          </p:cNvPr>
          <p:cNvCxnSpPr>
            <a:cxnSpLocks/>
          </p:cNvCxnSpPr>
          <p:nvPr/>
        </p:nvCxnSpPr>
        <p:spPr>
          <a:xfrm>
            <a:off x="446490" y="882590"/>
            <a:ext cx="4185668" cy="0"/>
          </a:xfrm>
          <a:prstGeom prst="line">
            <a:avLst/>
          </a:prstGeom>
          <a:ln w="28575">
            <a:solidFill>
              <a:srgbClr val="3788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CEE1B5E-E0A0-4F47-8A76-76D44479BCAA}"/>
              </a:ext>
            </a:extLst>
          </p:cNvPr>
          <p:cNvCxnSpPr>
            <a:cxnSpLocks/>
          </p:cNvCxnSpPr>
          <p:nvPr/>
        </p:nvCxnSpPr>
        <p:spPr>
          <a:xfrm>
            <a:off x="1142876" y="3893308"/>
            <a:ext cx="1431359" cy="0"/>
          </a:xfrm>
          <a:prstGeom prst="line">
            <a:avLst/>
          </a:prstGeom>
          <a:ln w="28575">
            <a:solidFill>
              <a:srgbClr val="EB3A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103DA66-72FD-C140-8BC4-4494DF72D8A8}"/>
              </a:ext>
            </a:extLst>
          </p:cNvPr>
          <p:cNvCxnSpPr>
            <a:cxnSpLocks/>
          </p:cNvCxnSpPr>
          <p:nvPr/>
        </p:nvCxnSpPr>
        <p:spPr>
          <a:xfrm>
            <a:off x="3985467" y="3893308"/>
            <a:ext cx="1431359" cy="0"/>
          </a:xfrm>
          <a:prstGeom prst="line">
            <a:avLst/>
          </a:prstGeom>
          <a:ln w="28575">
            <a:solidFill>
              <a:srgbClr val="EB3A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7952F99-8282-E24A-A152-F2E5E73EC274}"/>
              </a:ext>
            </a:extLst>
          </p:cNvPr>
          <p:cNvCxnSpPr>
            <a:cxnSpLocks/>
          </p:cNvCxnSpPr>
          <p:nvPr/>
        </p:nvCxnSpPr>
        <p:spPr>
          <a:xfrm>
            <a:off x="6798241" y="3893308"/>
            <a:ext cx="1431359" cy="0"/>
          </a:xfrm>
          <a:prstGeom prst="line">
            <a:avLst/>
          </a:prstGeom>
          <a:ln w="28575">
            <a:solidFill>
              <a:srgbClr val="EB3A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9514B53-1B66-1A4C-AF72-1050B0CC043B}"/>
              </a:ext>
            </a:extLst>
          </p:cNvPr>
          <p:cNvCxnSpPr>
            <a:cxnSpLocks/>
          </p:cNvCxnSpPr>
          <p:nvPr/>
        </p:nvCxnSpPr>
        <p:spPr>
          <a:xfrm>
            <a:off x="9640832" y="3893308"/>
            <a:ext cx="1431359" cy="0"/>
          </a:xfrm>
          <a:prstGeom prst="line">
            <a:avLst/>
          </a:prstGeom>
          <a:ln w="28575">
            <a:solidFill>
              <a:srgbClr val="EB3A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Google Shape;124;p4">
            <a:extLst>
              <a:ext uri="{FF2B5EF4-FFF2-40B4-BE49-F238E27FC236}">
                <a16:creationId xmlns:a16="http://schemas.microsoft.com/office/drawing/2014/main" id="{E820DF4F-0537-B24E-9587-8D789C50D04F}"/>
              </a:ext>
            </a:extLst>
          </p:cNvPr>
          <p:cNvSpPr txBox="1"/>
          <p:nvPr/>
        </p:nvSpPr>
        <p:spPr>
          <a:xfrm>
            <a:off x="1075785" y="3982091"/>
            <a:ext cx="1739604" cy="1661909"/>
          </a:xfrm>
          <a:prstGeom prst="rect">
            <a:avLst/>
          </a:prstGeom>
          <a:noFill/>
          <a:ln w="12700">
            <a:noFill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398" tIns="91398" rIns="91398" bIns="91398">
            <a:spAutoFit/>
          </a:bodyPr>
          <a:lstStyle>
            <a:lvl1pPr marL="571498" indent="-571498" algn="l" defTabSz="1828800">
              <a:buClr>
                <a:srgbClr val="000000"/>
              </a:buClr>
              <a:buSzPts val="3000"/>
              <a:buFont typeface="Arial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indent="0" defTabSz="914400">
              <a:buSzPct val="150000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rPr lang="en-IN" sz="1200" dirty="0">
                <a:solidFill>
                  <a:srgbClr val="3788F2"/>
                </a:solidFill>
                <a:latin typeface="Wingdings" pitchFamily="2" charset="2"/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en-IN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On-spot adding/scanning of expenses</a:t>
            </a:r>
          </a:p>
          <a:p>
            <a:pPr marL="0" indent="0" defTabSz="914400">
              <a:buSzPct val="150000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pPr>
            <a:endParaRPr lang="en-IN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defTabSz="914400">
              <a:buSzPct val="150000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rPr lang="en-IN" sz="1200" dirty="0">
                <a:solidFill>
                  <a:srgbClr val="3788F2"/>
                </a:solidFill>
                <a:latin typeface="Wingdings" pitchFamily="2" charset="2"/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en-IN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Reduced last-minute billing &amp; manual receipts hassles</a:t>
            </a:r>
          </a:p>
        </p:txBody>
      </p:sp>
      <p:sp>
        <p:nvSpPr>
          <p:cNvPr id="41" name="Google Shape;124;p4">
            <a:extLst>
              <a:ext uri="{FF2B5EF4-FFF2-40B4-BE49-F238E27FC236}">
                <a16:creationId xmlns:a16="http://schemas.microsoft.com/office/drawing/2014/main" id="{FC6250FE-6661-6B40-88C4-DA97AF083284}"/>
              </a:ext>
            </a:extLst>
          </p:cNvPr>
          <p:cNvSpPr txBox="1"/>
          <p:nvPr/>
        </p:nvSpPr>
        <p:spPr>
          <a:xfrm>
            <a:off x="3956182" y="3995363"/>
            <a:ext cx="1662565" cy="1846575"/>
          </a:xfrm>
          <a:prstGeom prst="rect">
            <a:avLst/>
          </a:prstGeom>
          <a:noFill/>
          <a:ln w="12700">
            <a:noFill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398" tIns="91398" rIns="91398" bIns="91398">
            <a:spAutoFit/>
          </a:bodyPr>
          <a:lstStyle>
            <a:lvl1pPr marL="571498" indent="-571498" algn="l" defTabSz="1828800">
              <a:buClr>
                <a:srgbClr val="000000"/>
              </a:buClr>
              <a:buSzPts val="3000"/>
              <a:buFont typeface="Arial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indent="0" defTabSz="914400"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rPr lang="en-IN" sz="1200" dirty="0">
                <a:solidFill>
                  <a:srgbClr val="3788F2"/>
                </a:solidFill>
                <a:latin typeface="Wingdings" pitchFamily="2" charset="2"/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en-IN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Diverse features access - Custom approval workflow, policy inspector, travel authorization, and reports</a:t>
            </a:r>
          </a:p>
          <a:p>
            <a:pPr marL="0" indent="0" defTabSz="914400"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pPr>
            <a:endParaRPr lang="en-IN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defTabSz="914400"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rPr lang="en-IN" sz="1200" dirty="0">
                <a:solidFill>
                  <a:srgbClr val="3788F2"/>
                </a:solidFill>
                <a:latin typeface="Wingdings" pitchFamily="2" charset="2"/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en-IN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Eased handling of employee requests</a:t>
            </a:r>
          </a:p>
        </p:txBody>
      </p:sp>
      <p:sp>
        <p:nvSpPr>
          <p:cNvPr id="43" name="Google Shape;124;p4">
            <a:extLst>
              <a:ext uri="{FF2B5EF4-FFF2-40B4-BE49-F238E27FC236}">
                <a16:creationId xmlns:a16="http://schemas.microsoft.com/office/drawing/2014/main" id="{94A919F3-D674-BA4D-9904-DF0DA563DF40}"/>
              </a:ext>
            </a:extLst>
          </p:cNvPr>
          <p:cNvSpPr txBox="1"/>
          <p:nvPr/>
        </p:nvSpPr>
        <p:spPr>
          <a:xfrm>
            <a:off x="6748028" y="4006778"/>
            <a:ext cx="1589856" cy="1661909"/>
          </a:xfrm>
          <a:prstGeom prst="rect">
            <a:avLst/>
          </a:prstGeom>
          <a:noFill/>
          <a:ln w="12700">
            <a:noFill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398" tIns="91398" rIns="91398" bIns="91398">
            <a:spAutoFit/>
          </a:bodyPr>
          <a:lstStyle>
            <a:lvl1pPr marL="571498" indent="-571498" algn="l" defTabSz="1828800">
              <a:buClr>
                <a:srgbClr val="000000"/>
              </a:buClr>
              <a:buSzPts val="3000"/>
              <a:buFont typeface="Arial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indent="0" defTabSz="914400"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rPr lang="en-IN" sz="1200" dirty="0">
                <a:solidFill>
                  <a:srgbClr val="3788F2"/>
                </a:solidFill>
                <a:latin typeface="Wingdings" pitchFamily="2" charset="2"/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en-IN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Streamlined travel booking requests</a:t>
            </a:r>
          </a:p>
          <a:p>
            <a:pPr marL="0" indent="0" defTabSz="914400"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pPr>
            <a:endParaRPr lang="en-IN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defTabSz="914400"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rPr lang="en-IN" sz="1200" dirty="0">
                <a:solidFill>
                  <a:srgbClr val="3788F2"/>
                </a:solidFill>
                <a:latin typeface="Wingdings" pitchFamily="2" charset="2"/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en-IN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Eased tracking &amp; approval of incoming requests - in one place</a:t>
            </a:r>
          </a:p>
        </p:txBody>
      </p:sp>
      <p:sp>
        <p:nvSpPr>
          <p:cNvPr id="44" name="Google Shape;124;p4">
            <a:extLst>
              <a:ext uri="{FF2B5EF4-FFF2-40B4-BE49-F238E27FC236}">
                <a16:creationId xmlns:a16="http://schemas.microsoft.com/office/drawing/2014/main" id="{9EEA2957-189E-AD43-B6B4-A071701EB0AF}"/>
              </a:ext>
            </a:extLst>
          </p:cNvPr>
          <p:cNvSpPr txBox="1"/>
          <p:nvPr/>
        </p:nvSpPr>
        <p:spPr>
          <a:xfrm>
            <a:off x="9608366" y="4006778"/>
            <a:ext cx="1507849" cy="1661909"/>
          </a:xfrm>
          <a:prstGeom prst="rect">
            <a:avLst/>
          </a:prstGeom>
          <a:noFill/>
          <a:ln w="12700">
            <a:noFill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398" tIns="91398" rIns="91398" bIns="91398">
            <a:spAutoFit/>
          </a:bodyPr>
          <a:lstStyle>
            <a:lvl1pPr marL="571498" indent="-571498" algn="l" defTabSz="1828800">
              <a:buClr>
                <a:srgbClr val="000000"/>
              </a:buClr>
              <a:buSzPts val="3000"/>
              <a:buFont typeface="Arial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indent="0" defTabSz="914400"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rPr lang="en-IN" sz="1200" dirty="0">
                <a:solidFill>
                  <a:srgbClr val="3788F2"/>
                </a:solidFill>
                <a:latin typeface="Wingdings" pitchFamily="2" charset="2"/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en-IN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Track ability of employee spending patterns</a:t>
            </a:r>
          </a:p>
          <a:p>
            <a:pPr marL="0" indent="0" defTabSz="914400"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pPr>
            <a:endParaRPr lang="en-IN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defTabSz="914400"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rPr lang="en-IN" sz="1200" dirty="0">
                <a:solidFill>
                  <a:srgbClr val="3788F2"/>
                </a:solidFill>
                <a:latin typeface="Wingdings" pitchFamily="2" charset="2"/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en-IN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Assistance in ensuring compliance with audit trails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2EEAA4F-091B-E647-B6C9-5EFD47761CBD}"/>
              </a:ext>
            </a:extLst>
          </p:cNvPr>
          <p:cNvSpPr/>
          <p:nvPr/>
        </p:nvSpPr>
        <p:spPr>
          <a:xfrm>
            <a:off x="0" y="6351373"/>
            <a:ext cx="12192000" cy="506627"/>
          </a:xfrm>
          <a:prstGeom prst="rect">
            <a:avLst/>
          </a:prstGeom>
          <a:solidFill>
            <a:srgbClr val="EF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 descr="Logo&#10;&#10;Description automatically generated">
            <a:extLst>
              <a:ext uri="{FF2B5EF4-FFF2-40B4-BE49-F238E27FC236}">
                <a16:creationId xmlns:a16="http://schemas.microsoft.com/office/drawing/2014/main" id="{9E1AC89B-07CD-2140-88DD-B549276D35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3395" y="6455273"/>
            <a:ext cx="1135533" cy="276211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EFF0D264-0F13-CD4F-8FAC-4F18FA8CD7BB}"/>
              </a:ext>
            </a:extLst>
          </p:cNvPr>
          <p:cNvGrpSpPr/>
          <p:nvPr/>
        </p:nvGrpSpPr>
        <p:grpSpPr>
          <a:xfrm>
            <a:off x="11784729" y="6444120"/>
            <a:ext cx="280931" cy="318036"/>
            <a:chOff x="11784729" y="6444120"/>
            <a:chExt cx="280931" cy="318036"/>
          </a:xfrm>
        </p:grpSpPr>
        <p:sp>
          <p:nvSpPr>
            <p:cNvPr id="45" name="ADVANCED">
              <a:extLst>
                <a:ext uri="{FF2B5EF4-FFF2-40B4-BE49-F238E27FC236}">
                  <a16:creationId xmlns:a16="http://schemas.microsoft.com/office/drawing/2014/main" id="{0F83146A-D702-8B4B-BC34-F3656EE09B16}"/>
                </a:ext>
              </a:extLst>
            </p:cNvPr>
            <p:cNvSpPr txBox="1"/>
            <p:nvPr/>
          </p:nvSpPr>
          <p:spPr>
            <a:xfrm>
              <a:off x="11784729" y="6444120"/>
              <a:ext cx="280930" cy="3180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b="1">
                  <a:latin typeface="+mj-lt"/>
                  <a:ea typeface="+mj-ea"/>
                  <a:cs typeface="+mj-cs"/>
                  <a:sym typeface="Helvetica Neue"/>
                </a:defRPr>
              </a:lvl1pPr>
            </a:lstStyle>
            <a:p>
              <a:pPr algn="ctr"/>
              <a:r>
                <a:rPr lang="en-US" sz="1400" b="0" dirty="0">
                  <a:solidFill>
                    <a:srgbClr val="3788F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7</a:t>
              </a:r>
              <a:endParaRPr sz="1600" b="0" dirty="0">
                <a:solidFill>
                  <a:srgbClr val="3788F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942534D-1D26-8241-BA5F-E54D24E2DBAE}"/>
                </a:ext>
              </a:extLst>
            </p:cNvPr>
            <p:cNvSpPr/>
            <p:nvPr/>
          </p:nvSpPr>
          <p:spPr>
            <a:xfrm>
              <a:off x="11784729" y="6462672"/>
              <a:ext cx="280931" cy="280932"/>
            </a:xfrm>
            <a:prstGeom prst="ellipse">
              <a:avLst/>
            </a:prstGeom>
            <a:noFill/>
            <a:ln w="6350">
              <a:solidFill>
                <a:srgbClr val="3788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861A58A-D2D2-863C-170C-7E79939A1BC3}"/>
              </a:ext>
            </a:extLst>
          </p:cNvPr>
          <p:cNvSpPr txBox="1"/>
          <p:nvPr/>
        </p:nvSpPr>
        <p:spPr>
          <a:xfrm>
            <a:off x="9604652" y="6433038"/>
            <a:ext cx="3340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Product By </a:t>
            </a:r>
            <a:r>
              <a:rPr lang="en-US" sz="1400" dirty="0">
                <a:solidFill>
                  <a:srgbClr val="FF0000"/>
                </a:solidFill>
              </a:rPr>
              <a:t>Rolling Arrays</a:t>
            </a:r>
            <a:endParaRPr lang="en-IN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096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3CB4B4F6-D51C-3C46-AA57-1B39FBD195FA}"/>
              </a:ext>
            </a:extLst>
          </p:cNvPr>
          <p:cNvSpPr/>
          <p:nvPr/>
        </p:nvSpPr>
        <p:spPr>
          <a:xfrm>
            <a:off x="0" y="1355244"/>
            <a:ext cx="12192000" cy="1467849"/>
          </a:xfrm>
          <a:prstGeom prst="rect">
            <a:avLst/>
          </a:prstGeom>
          <a:solidFill>
            <a:srgbClr val="F2F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1296483-B488-E842-9708-365065342A2D}"/>
              </a:ext>
            </a:extLst>
          </p:cNvPr>
          <p:cNvGrpSpPr/>
          <p:nvPr/>
        </p:nvGrpSpPr>
        <p:grpSpPr>
          <a:xfrm>
            <a:off x="4378205" y="1721245"/>
            <a:ext cx="4258966" cy="759348"/>
            <a:chOff x="634890" y="2145761"/>
            <a:chExt cx="4914900" cy="876297"/>
          </a:xfrm>
        </p:grpSpPr>
        <p:pic>
          <p:nvPicPr>
            <p:cNvPr id="59" name="Picture 58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98E59810-C9DD-2645-9EED-8B037DF4A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90" y="2145761"/>
              <a:ext cx="4914900" cy="723900"/>
            </a:xfrm>
            <a:prstGeom prst="rect">
              <a:avLst/>
            </a:prstGeom>
          </p:spPr>
        </p:pic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EBFBB6B-95C2-7440-A097-4450CEB23939}"/>
                </a:ext>
              </a:extLst>
            </p:cNvPr>
            <p:cNvCxnSpPr>
              <a:cxnSpLocks/>
            </p:cNvCxnSpPr>
            <p:nvPr/>
          </p:nvCxnSpPr>
          <p:spPr>
            <a:xfrm>
              <a:off x="636990" y="3022058"/>
              <a:ext cx="4912800" cy="0"/>
            </a:xfrm>
            <a:prstGeom prst="line">
              <a:avLst/>
            </a:prstGeom>
            <a:ln w="12700">
              <a:solidFill>
                <a:srgbClr val="3788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C1D270D-5B40-914D-AAEF-D601DB5F6F53}"/>
              </a:ext>
            </a:extLst>
          </p:cNvPr>
          <p:cNvGrpSpPr/>
          <p:nvPr/>
        </p:nvGrpSpPr>
        <p:grpSpPr>
          <a:xfrm>
            <a:off x="4196101" y="3132716"/>
            <a:ext cx="5339827" cy="827676"/>
            <a:chOff x="4196101" y="3015723"/>
            <a:chExt cx="5339827" cy="827676"/>
          </a:xfrm>
        </p:grpSpPr>
        <p:pic>
          <p:nvPicPr>
            <p:cNvPr id="62" name="Graphic 61">
              <a:extLst>
                <a:ext uri="{FF2B5EF4-FFF2-40B4-BE49-F238E27FC236}">
                  <a16:creationId xmlns:a16="http://schemas.microsoft.com/office/drawing/2014/main" id="{C8404595-1454-0240-ACDD-09E84AF46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196101" y="3177655"/>
              <a:ext cx="5339827" cy="665744"/>
            </a:xfrm>
            <a:prstGeom prst="rect">
              <a:avLst/>
            </a:prstGeom>
          </p:spPr>
        </p:pic>
        <p:pic>
          <p:nvPicPr>
            <p:cNvPr id="64" name="Graphic 63">
              <a:extLst>
                <a:ext uri="{FF2B5EF4-FFF2-40B4-BE49-F238E27FC236}">
                  <a16:creationId xmlns:a16="http://schemas.microsoft.com/office/drawing/2014/main" id="{DE862331-A100-1E4E-BF99-16AB8688A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604484" y="3015723"/>
              <a:ext cx="853944" cy="142324"/>
            </a:xfrm>
            <a:prstGeom prst="rect">
              <a:avLst/>
            </a:prstGeom>
          </p:spPr>
        </p:pic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046BDE02-11EF-5E4F-B438-880D3904D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399108" y="3015723"/>
              <a:ext cx="853944" cy="142324"/>
            </a:xfrm>
            <a:prstGeom prst="rect">
              <a:avLst/>
            </a:prstGeom>
          </p:spPr>
        </p:pic>
        <p:pic>
          <p:nvPicPr>
            <p:cNvPr id="67" name="Graphic 66">
              <a:extLst>
                <a:ext uri="{FF2B5EF4-FFF2-40B4-BE49-F238E27FC236}">
                  <a16:creationId xmlns:a16="http://schemas.microsoft.com/office/drawing/2014/main" id="{4A925D5C-C6B7-AB43-AA9C-CB5E74930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202339" y="3015723"/>
              <a:ext cx="853944" cy="142324"/>
            </a:xfrm>
            <a:prstGeom prst="rect">
              <a:avLst/>
            </a:prstGeom>
          </p:spPr>
        </p:pic>
      </p:grpSp>
      <p:sp>
        <p:nvSpPr>
          <p:cNvPr id="68" name="Scripting Digital Success Stories Globally, For Over A Decade.">
            <a:extLst>
              <a:ext uri="{FF2B5EF4-FFF2-40B4-BE49-F238E27FC236}">
                <a16:creationId xmlns:a16="http://schemas.microsoft.com/office/drawing/2014/main" id="{277F5E44-D18D-B64D-BA93-C22E5955E685}"/>
              </a:ext>
            </a:extLst>
          </p:cNvPr>
          <p:cNvSpPr txBox="1"/>
          <p:nvPr/>
        </p:nvSpPr>
        <p:spPr>
          <a:xfrm>
            <a:off x="393483" y="1792281"/>
            <a:ext cx="4257147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4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n-IN" sz="2000" b="1" dirty="0">
                <a:solidFill>
                  <a:srgbClr val="3788F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rPr>
              <a:t>PARTNER CERTIFICATION</a:t>
            </a:r>
          </a:p>
        </p:txBody>
      </p:sp>
      <p:sp>
        <p:nvSpPr>
          <p:cNvPr id="70" name="Scripting Digital Success Stories Globally, For Over A Decade.">
            <a:extLst>
              <a:ext uri="{FF2B5EF4-FFF2-40B4-BE49-F238E27FC236}">
                <a16:creationId xmlns:a16="http://schemas.microsoft.com/office/drawing/2014/main" id="{EEA4E02A-C771-FC43-8C83-813E6244E5B7}"/>
              </a:ext>
            </a:extLst>
          </p:cNvPr>
          <p:cNvSpPr txBox="1"/>
          <p:nvPr/>
        </p:nvSpPr>
        <p:spPr>
          <a:xfrm>
            <a:off x="393483" y="3341370"/>
            <a:ext cx="3641804" cy="410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4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n-IN" sz="2000" b="1" dirty="0">
                <a:solidFill>
                  <a:srgbClr val="3788F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rPr>
              <a:t>PROVEN RATINGS</a:t>
            </a:r>
          </a:p>
        </p:txBody>
      </p:sp>
      <p:sp>
        <p:nvSpPr>
          <p:cNvPr id="71" name="ADVANCED">
            <a:extLst>
              <a:ext uri="{FF2B5EF4-FFF2-40B4-BE49-F238E27FC236}">
                <a16:creationId xmlns:a16="http://schemas.microsoft.com/office/drawing/2014/main" id="{5ABD866A-34B7-C148-97C2-D3B48C5D70C6}"/>
              </a:ext>
            </a:extLst>
          </p:cNvPr>
          <p:cNvSpPr txBox="1"/>
          <p:nvPr/>
        </p:nvSpPr>
        <p:spPr>
          <a:xfrm>
            <a:off x="393483" y="4697839"/>
            <a:ext cx="2667770" cy="7425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rPr lang="en-IN" sz="2000" dirty="0">
                <a:solidFill>
                  <a:srgbClr val="3788F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Light"/>
              </a:rPr>
              <a:t>AND A STRONG LIST OF CLIENTELE</a:t>
            </a:r>
          </a:p>
        </p:txBody>
      </p:sp>
      <p:pic>
        <p:nvPicPr>
          <p:cNvPr id="72" name="Picture 71" descr="Logo, company name&#10;&#10;Description automatically generated">
            <a:extLst>
              <a:ext uri="{FF2B5EF4-FFF2-40B4-BE49-F238E27FC236}">
                <a16:creationId xmlns:a16="http://schemas.microsoft.com/office/drawing/2014/main" id="{5D8F88AD-27B1-4A47-863B-4A87673E83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6101" y="4476735"/>
            <a:ext cx="1480958" cy="592384"/>
          </a:xfrm>
          <a:prstGeom prst="rect">
            <a:avLst/>
          </a:prstGeom>
        </p:spPr>
      </p:pic>
      <p:pic>
        <p:nvPicPr>
          <p:cNvPr id="73" name="Picture 72" descr="Logo, company name&#10;&#10;Description automatically generated">
            <a:extLst>
              <a:ext uri="{FF2B5EF4-FFF2-40B4-BE49-F238E27FC236}">
                <a16:creationId xmlns:a16="http://schemas.microsoft.com/office/drawing/2014/main" id="{D3B0712D-5BEA-654D-A7CB-B376DA2F00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1428" y="4501666"/>
            <a:ext cx="1480958" cy="592384"/>
          </a:xfrm>
          <a:prstGeom prst="rect">
            <a:avLst/>
          </a:prstGeom>
        </p:spPr>
      </p:pic>
      <p:pic>
        <p:nvPicPr>
          <p:cNvPr id="77" name="Picture 76" descr="Text, icon&#10;&#10;Description automatically generated">
            <a:extLst>
              <a:ext uri="{FF2B5EF4-FFF2-40B4-BE49-F238E27FC236}">
                <a16:creationId xmlns:a16="http://schemas.microsoft.com/office/drawing/2014/main" id="{5E84D571-152D-1C48-B2D1-685C741F46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14333" y="4476735"/>
            <a:ext cx="1480958" cy="592384"/>
          </a:xfrm>
          <a:prstGeom prst="rect">
            <a:avLst/>
          </a:prstGeom>
        </p:spPr>
      </p:pic>
      <p:pic>
        <p:nvPicPr>
          <p:cNvPr id="78" name="Picture 77" descr="Logo&#10;&#10;Description automatically generated">
            <a:extLst>
              <a:ext uri="{FF2B5EF4-FFF2-40B4-BE49-F238E27FC236}">
                <a16:creationId xmlns:a16="http://schemas.microsoft.com/office/drawing/2014/main" id="{49BB9181-C26D-0649-88E7-F738D554BC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57238" y="4501666"/>
            <a:ext cx="1480958" cy="592384"/>
          </a:xfrm>
          <a:prstGeom prst="rect">
            <a:avLst/>
          </a:prstGeom>
        </p:spPr>
      </p:pic>
      <p:pic>
        <p:nvPicPr>
          <p:cNvPr id="79" name="Picture 78" descr="A blue logo with white text&#10;&#10;Description automatically generated with low confidence">
            <a:extLst>
              <a:ext uri="{FF2B5EF4-FFF2-40B4-BE49-F238E27FC236}">
                <a16:creationId xmlns:a16="http://schemas.microsoft.com/office/drawing/2014/main" id="{662F816F-5450-EF43-BAE1-C6D3F33C0EA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14333" y="5370741"/>
            <a:ext cx="1480958" cy="592384"/>
          </a:xfrm>
          <a:prstGeom prst="rect">
            <a:avLst/>
          </a:prstGeom>
        </p:spPr>
      </p:pic>
      <p:pic>
        <p:nvPicPr>
          <p:cNvPr id="80" name="Picture 79" descr="Logo&#10;&#10;Description automatically generated">
            <a:extLst>
              <a:ext uri="{FF2B5EF4-FFF2-40B4-BE49-F238E27FC236}">
                <a16:creationId xmlns:a16="http://schemas.microsoft.com/office/drawing/2014/main" id="{8572315F-3435-0E45-B58B-93467542524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96101" y="5370741"/>
            <a:ext cx="1480958" cy="592384"/>
          </a:xfrm>
          <a:prstGeom prst="rect">
            <a:avLst/>
          </a:prstGeom>
        </p:spPr>
      </p:pic>
      <p:pic>
        <p:nvPicPr>
          <p:cNvPr id="81" name="Picture 80" descr="Text&#10;&#10;Description automatically generated">
            <a:extLst>
              <a:ext uri="{FF2B5EF4-FFF2-40B4-BE49-F238E27FC236}">
                <a16:creationId xmlns:a16="http://schemas.microsoft.com/office/drawing/2014/main" id="{EB2814E1-7ED0-4744-8CEE-5F513F0937D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71428" y="5370741"/>
            <a:ext cx="1480958" cy="592384"/>
          </a:xfrm>
          <a:prstGeom prst="rect">
            <a:avLst/>
          </a:prstGeom>
        </p:spPr>
      </p:pic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C0F80C6-B7EE-1242-8D17-D33BA45BF5EF}"/>
              </a:ext>
            </a:extLst>
          </p:cNvPr>
          <p:cNvCxnSpPr>
            <a:cxnSpLocks/>
          </p:cNvCxnSpPr>
          <p:nvPr/>
        </p:nvCxnSpPr>
        <p:spPr>
          <a:xfrm>
            <a:off x="4341834" y="4254847"/>
            <a:ext cx="7106454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ADVANCED">
            <a:extLst>
              <a:ext uri="{FF2B5EF4-FFF2-40B4-BE49-F238E27FC236}">
                <a16:creationId xmlns:a16="http://schemas.microsoft.com/office/drawing/2014/main" id="{E12B7813-C280-4744-9E02-6162CAA3BDDB}"/>
              </a:ext>
            </a:extLst>
          </p:cNvPr>
          <p:cNvSpPr txBox="1"/>
          <p:nvPr/>
        </p:nvSpPr>
        <p:spPr>
          <a:xfrm>
            <a:off x="393483" y="311369"/>
            <a:ext cx="586036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rPr lang="en-I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PROVEN PLATFORM POINTERS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1498C56C-BEBF-4442-8A48-B2EE7939350A}"/>
              </a:ext>
            </a:extLst>
          </p:cNvPr>
          <p:cNvCxnSpPr>
            <a:cxnSpLocks/>
          </p:cNvCxnSpPr>
          <p:nvPr/>
        </p:nvCxnSpPr>
        <p:spPr>
          <a:xfrm>
            <a:off x="446490" y="882590"/>
            <a:ext cx="4561928" cy="0"/>
          </a:xfrm>
          <a:prstGeom prst="line">
            <a:avLst/>
          </a:prstGeom>
          <a:ln w="28575">
            <a:solidFill>
              <a:srgbClr val="3788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95E1A97E-CF35-3C41-B794-3FF0DC5B5366}"/>
              </a:ext>
            </a:extLst>
          </p:cNvPr>
          <p:cNvSpPr/>
          <p:nvPr/>
        </p:nvSpPr>
        <p:spPr>
          <a:xfrm>
            <a:off x="0" y="6351373"/>
            <a:ext cx="12192000" cy="506627"/>
          </a:xfrm>
          <a:prstGeom prst="rect">
            <a:avLst/>
          </a:prstGeom>
          <a:solidFill>
            <a:srgbClr val="EF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Logo&#10;&#10;Description automatically generated">
            <a:extLst>
              <a:ext uri="{FF2B5EF4-FFF2-40B4-BE49-F238E27FC236}">
                <a16:creationId xmlns:a16="http://schemas.microsoft.com/office/drawing/2014/main" id="{1D6023B8-AC45-1845-81C2-3D750120A33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3395" y="6455273"/>
            <a:ext cx="1135533" cy="276211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FBCF4BC7-7479-4540-ADE4-41A29BD11BA6}"/>
              </a:ext>
            </a:extLst>
          </p:cNvPr>
          <p:cNvGrpSpPr/>
          <p:nvPr/>
        </p:nvGrpSpPr>
        <p:grpSpPr>
          <a:xfrm>
            <a:off x="11784729" y="6444120"/>
            <a:ext cx="280931" cy="318036"/>
            <a:chOff x="11784729" y="6444120"/>
            <a:chExt cx="280931" cy="318036"/>
          </a:xfrm>
        </p:grpSpPr>
        <p:sp>
          <p:nvSpPr>
            <p:cNvPr id="32" name="ADVANCED">
              <a:extLst>
                <a:ext uri="{FF2B5EF4-FFF2-40B4-BE49-F238E27FC236}">
                  <a16:creationId xmlns:a16="http://schemas.microsoft.com/office/drawing/2014/main" id="{5B1ED863-CCC5-9F4F-81DA-0D6B1547ADDE}"/>
                </a:ext>
              </a:extLst>
            </p:cNvPr>
            <p:cNvSpPr txBox="1"/>
            <p:nvPr/>
          </p:nvSpPr>
          <p:spPr>
            <a:xfrm>
              <a:off x="11784729" y="6444120"/>
              <a:ext cx="280930" cy="3180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b="1">
                  <a:latin typeface="+mj-lt"/>
                  <a:ea typeface="+mj-ea"/>
                  <a:cs typeface="+mj-cs"/>
                  <a:sym typeface="Helvetica Neue"/>
                </a:defRPr>
              </a:lvl1pPr>
            </a:lstStyle>
            <a:p>
              <a:pPr algn="ctr"/>
              <a:r>
                <a:rPr lang="en-US" sz="1400" b="0" dirty="0">
                  <a:solidFill>
                    <a:srgbClr val="3788F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8</a:t>
              </a:r>
              <a:endParaRPr sz="1600" b="0" dirty="0">
                <a:solidFill>
                  <a:srgbClr val="3788F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36C92B0-9925-5441-A4E8-A90DE10FF4FF}"/>
                </a:ext>
              </a:extLst>
            </p:cNvPr>
            <p:cNvSpPr/>
            <p:nvPr/>
          </p:nvSpPr>
          <p:spPr>
            <a:xfrm>
              <a:off x="11784729" y="6462672"/>
              <a:ext cx="280931" cy="280932"/>
            </a:xfrm>
            <a:prstGeom prst="ellipse">
              <a:avLst/>
            </a:prstGeom>
            <a:noFill/>
            <a:ln w="6350">
              <a:solidFill>
                <a:srgbClr val="3788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9F8D324-FAC1-344B-FD77-1B7CF440BC6A}"/>
              </a:ext>
            </a:extLst>
          </p:cNvPr>
          <p:cNvSpPr txBox="1"/>
          <p:nvPr/>
        </p:nvSpPr>
        <p:spPr>
          <a:xfrm>
            <a:off x="9604652" y="6433038"/>
            <a:ext cx="3340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Product By </a:t>
            </a:r>
            <a:r>
              <a:rPr lang="en-US" sz="1400" dirty="0">
                <a:solidFill>
                  <a:srgbClr val="FF0000"/>
                </a:solidFill>
              </a:rPr>
              <a:t>Rolling Arrays</a:t>
            </a:r>
            <a:endParaRPr lang="en-IN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29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A32A19A-F99C-404D-8A0D-49BB0186E9BE}"/>
              </a:ext>
            </a:extLst>
          </p:cNvPr>
          <p:cNvSpPr/>
          <p:nvPr/>
        </p:nvSpPr>
        <p:spPr>
          <a:xfrm>
            <a:off x="-356681" y="-200633"/>
            <a:ext cx="12905362" cy="7259266"/>
          </a:xfrm>
          <a:prstGeom prst="rect">
            <a:avLst/>
          </a:prstGeom>
          <a:solidFill>
            <a:srgbClr val="3788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4ABCA5D-B94F-CB4F-BD18-622BFA5EA71D}"/>
              </a:ext>
            </a:extLst>
          </p:cNvPr>
          <p:cNvSpPr/>
          <p:nvPr/>
        </p:nvSpPr>
        <p:spPr>
          <a:xfrm>
            <a:off x="-4336640" y="-2264365"/>
            <a:ext cx="11351324" cy="11351318"/>
          </a:xfrm>
          <a:prstGeom prst="ellipse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9A6FD57-BC9C-E141-9089-5611552AF874}"/>
              </a:ext>
            </a:extLst>
          </p:cNvPr>
          <p:cNvSpPr/>
          <p:nvPr/>
        </p:nvSpPr>
        <p:spPr>
          <a:xfrm>
            <a:off x="-3766986" y="-1694711"/>
            <a:ext cx="10212016" cy="102120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cripting Digital Success Stories Globally, For Over A Decade.">
            <a:extLst>
              <a:ext uri="{FF2B5EF4-FFF2-40B4-BE49-F238E27FC236}">
                <a16:creationId xmlns:a16="http://schemas.microsoft.com/office/drawing/2014/main" id="{3FD4B37F-8FE4-7144-AE48-400F215947EA}"/>
              </a:ext>
            </a:extLst>
          </p:cNvPr>
          <p:cNvSpPr txBox="1"/>
          <p:nvPr/>
        </p:nvSpPr>
        <p:spPr>
          <a:xfrm>
            <a:off x="7584338" y="3064803"/>
            <a:ext cx="370379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3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n-IN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Experience A Simplicity In Expense Management Tomorrow</a:t>
            </a:r>
          </a:p>
        </p:txBody>
      </p:sp>
      <p:sp>
        <p:nvSpPr>
          <p:cNvPr id="30" name="ADVANCED">
            <a:extLst>
              <a:ext uri="{FF2B5EF4-FFF2-40B4-BE49-F238E27FC236}">
                <a16:creationId xmlns:a16="http://schemas.microsoft.com/office/drawing/2014/main" id="{C9B52505-1CA2-9244-B69E-511A1559DAA2}"/>
              </a:ext>
            </a:extLst>
          </p:cNvPr>
          <p:cNvSpPr txBox="1"/>
          <p:nvPr/>
        </p:nvSpPr>
        <p:spPr>
          <a:xfrm>
            <a:off x="7584338" y="1601236"/>
            <a:ext cx="3828378" cy="11962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>
              <a:lnSpc>
                <a:spcPct val="80000"/>
              </a:lnSpc>
            </a:pPr>
            <a:r>
              <a:rPr lang="en-IN" sz="4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EXPLORE REIMBURSE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F4F2E32-D8B0-5F4E-A3E3-8C50BB2D2DAF}"/>
              </a:ext>
            </a:extLst>
          </p:cNvPr>
          <p:cNvCxnSpPr>
            <a:cxnSpLocks/>
          </p:cNvCxnSpPr>
          <p:nvPr/>
        </p:nvCxnSpPr>
        <p:spPr>
          <a:xfrm>
            <a:off x="7584338" y="2908357"/>
            <a:ext cx="3575008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act Info (Phone, Email, Website)">
            <a:extLst>
              <a:ext uri="{FF2B5EF4-FFF2-40B4-BE49-F238E27FC236}">
                <a16:creationId xmlns:a16="http://schemas.microsoft.com/office/drawing/2014/main" id="{E5C74621-3814-6347-9BBE-2456D5525EE0}"/>
              </a:ext>
            </a:extLst>
          </p:cNvPr>
          <p:cNvSpPr txBox="1"/>
          <p:nvPr/>
        </p:nvSpPr>
        <p:spPr>
          <a:xfrm>
            <a:off x="7584338" y="4735499"/>
            <a:ext cx="453571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numCol="1" anchor="ctr">
            <a:spAutoFit/>
          </a:bodyPr>
          <a:lstStyle>
            <a:lvl1pPr>
              <a:defRPr sz="4000"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rPr lang="en-IN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reimburse@rollingarrays.com</a:t>
            </a:r>
            <a:endParaRPr lang="en-IN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7CC847AB-0C8A-1C44-8B12-BC4508E3A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2" y="1154863"/>
            <a:ext cx="5846248" cy="422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579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D79C997D691B448FDE87B0072F7BE9" ma:contentTypeVersion="15" ma:contentTypeDescription="Create a new document." ma:contentTypeScope="" ma:versionID="4bfeb39a5dc865b4a3f0b47786ce0e63">
  <xsd:schema xmlns:xsd="http://www.w3.org/2001/XMLSchema" xmlns:xs="http://www.w3.org/2001/XMLSchema" xmlns:p="http://schemas.microsoft.com/office/2006/metadata/properties" xmlns:ns2="1d4be3a8-7697-4ba9-b191-e929314a9c61" xmlns:ns3="e7c35a5a-c4aa-465b-aec9-bb8ccb58b7c9" targetNamespace="http://schemas.microsoft.com/office/2006/metadata/properties" ma:root="true" ma:fieldsID="ade30401b526f0cb0308458da408f4c0" ns2:_="" ns3:_="">
    <xsd:import namespace="1d4be3a8-7697-4ba9-b191-e929314a9c61"/>
    <xsd:import namespace="e7c35a5a-c4aa-465b-aec9-bb8ccb58b7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4be3a8-7697-4ba9-b191-e929314a9c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3db7157-4820-4b42-a2a3-4caf369396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c35a5a-c4aa-465b-aec9-bb8ccb58b7c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a38ec25c-1fa6-44f1-a061-a5aab52f005a}" ma:internalName="TaxCatchAll" ma:showField="CatchAllData" ma:web="e7c35a5a-c4aa-465b-aec9-bb8ccb58b7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d4be3a8-7697-4ba9-b191-e929314a9c61">
      <Terms xmlns="http://schemas.microsoft.com/office/infopath/2007/PartnerControls"/>
    </lcf76f155ced4ddcb4097134ff3c332f>
    <TaxCatchAll xmlns="e7c35a5a-c4aa-465b-aec9-bb8ccb58b7c9" xsi:nil="true"/>
  </documentManagement>
</p:properties>
</file>

<file path=customXml/itemProps1.xml><?xml version="1.0" encoding="utf-8"?>
<ds:datastoreItem xmlns:ds="http://schemas.openxmlformats.org/officeDocument/2006/customXml" ds:itemID="{81805C16-8852-4CF8-A186-0D70E95BE0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07094A-2921-40C8-AC0D-E20558F3E5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4be3a8-7697-4ba9-b191-e929314a9c61"/>
    <ds:schemaRef ds:uri="e7c35a5a-c4aa-465b-aec9-bb8ccb58b7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D96FCE4-2D38-476E-81B8-CADBA6C4BB16}">
  <ds:schemaRefs>
    <ds:schemaRef ds:uri="http://schemas.microsoft.com/office/2006/metadata/properties"/>
    <ds:schemaRef ds:uri="http://schemas.microsoft.com/office/infopath/2007/PartnerControls"/>
    <ds:schemaRef ds:uri="1d4be3a8-7697-4ba9-b191-e929314a9c61"/>
    <ds:schemaRef ds:uri="e7c35a5a-c4aa-465b-aec9-bb8ccb58b7c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713</Words>
  <Application>Microsoft Office PowerPoint</Application>
  <PresentationFormat>Widescreen</PresentationFormat>
  <Paragraphs>132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</vt:lpstr>
      <vt:lpstr>Calibri</vt:lpstr>
      <vt:lpstr>Calibri Light</vt:lpstr>
      <vt:lpstr>Open Sans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Sunny Patel</dc:creator>
  <cp:lastModifiedBy>Sneha Shinde</cp:lastModifiedBy>
  <cp:revision>116</cp:revision>
  <dcterms:created xsi:type="dcterms:W3CDTF">2021-11-10T07:09:29Z</dcterms:created>
  <dcterms:modified xsi:type="dcterms:W3CDTF">2023-01-13T06:54:04Z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0x010100E0D79C997D691B448FDE87B0072F7BE9</vt:lpwstr>
  </property>
</Properties>
</file>