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1" r:id="rId8"/>
    <p:sldId id="265" r:id="rId9"/>
    <p:sldId id="266" r:id="rId10"/>
    <p:sldId id="267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0C4"/>
    <a:srgbClr val="E25858"/>
    <a:srgbClr val="1890FF"/>
    <a:srgbClr val="3AA1FF"/>
    <a:srgbClr val="E15758"/>
    <a:srgbClr val="E1E6F3"/>
    <a:srgbClr val="F3F8FF"/>
    <a:srgbClr val="E6EDF8"/>
    <a:srgbClr val="303443"/>
    <a:srgbClr val="DAE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5009"/>
  </p:normalViewPr>
  <p:slideViewPr>
    <p:cSldViewPr snapToGrid="0" snapToObjects="1">
      <p:cViewPr>
        <p:scale>
          <a:sx n="66" d="100"/>
          <a:sy n="66" d="100"/>
        </p:scale>
        <p:origin x="5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3024-18DF-3846-A952-804DD4C6DB5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5702-DC3A-5147-A867-F687ED30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A550-A0F7-534C-8003-6E6BE34F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380A-85F6-BB46-B9AD-82593637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1A36-E1A4-4E46-801F-EFB90D4D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67E3-7F5F-0C46-A7F0-8535939D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63FB-960E-134A-A8DB-08A11FA7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B2D0-26B6-7F47-B8AC-5A77D9A2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9B738-374C-1742-ABA7-54706AD22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6F53D-409E-4649-B2A5-02DFF468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DD12-6634-1341-BFE4-25061363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A209-F12E-2B45-8749-7C10BE9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3184B-AA73-2B4C-B0BC-845D58F0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BC09-A123-C34F-BCCC-DAB2C5BA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BF98-9149-374B-9040-4670FE84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6251-485B-B349-883D-FC3D0D83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808E-42AA-044D-A047-400C8B81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CC5C-2E0C-7248-9F14-BDCFA97E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E5BF-A570-1D4E-8123-3A19F460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ABC7-5661-6546-8928-03C9202E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2471-B32B-6C48-994A-68C7241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E59A-28D4-B644-81D9-D3A6418E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B28-C6E8-FB4A-A6C8-0CCC5A0E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F69B-ADC9-B847-B49D-92501277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BAB4-A2D8-854A-AF6B-65F91268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258F-51A3-2544-B70C-32B3C60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ECEC-E037-1F4F-848F-0BE782FF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56C0-50DA-694C-AB2E-42E48776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0067-B7F6-F949-98A0-215FCD39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011E0-AABA-E54E-8B17-93D288A99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324C0-A14F-7840-A930-AE0D332A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3756-AF07-6D46-B2A9-0506713F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DFA5D-CC17-5643-8FA6-E3BB06AA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319A-3F70-CF4E-B88D-7230B823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3778-C5EA-C84A-91D0-F4E1B2C0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24F1-06FD-584F-827C-A8C9EA1D9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9BEA-F23B-F64D-B8BB-D905A62B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7980-D044-8A49-A0FF-B03DE7723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0C725-CB00-0F42-B47E-C67C9CE9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3153A-48B2-2348-8BC9-940DE864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D0061-AB46-8143-AED9-EA910F70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4E69-D384-904E-80C7-075D7F50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3F23-72DF-3948-B42D-8361BE65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1CF65-E66A-AF4A-A4DA-5D8CBDBC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1F5C2-5808-3241-986D-E2A03664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5C25D-C012-E541-9C9B-38A1796B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EE297-943D-6844-98CB-3BB07E4A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0E0E-D0A5-AA42-AA0B-A936DFD2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52A1-F01D-C14F-95F7-DEAD045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CA6F-DA41-CD4A-8FF4-C96825E8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E623B-115E-7C47-9979-F2943C437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E1730-D11B-A948-91B1-7A46EB6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3E0A4-F989-5148-8814-380B59C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E0B2-93F3-7B4A-A5F8-7DE6B81E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6072-F05A-A542-9EB7-EE12B3D1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8A92A-91B5-1C4C-8A82-0DB723EF1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C07F7-A456-244F-AA21-D2A2264C6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EACD-DA0E-6345-8F28-EE1CE38D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6618B-2CCD-7F4C-94A4-C1788D8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41392-6514-0C4F-AF6D-478E5E99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54D74-5AE5-BD4E-8D4E-27302460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B669-9A5D-514C-A619-3B3FF76D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788BC-8014-8449-B84B-E09639271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AAB7-35CD-C840-B55F-04CCC8203AF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548E-F902-E749-9CFE-AFD98FE6E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2E45-166D-2C49-B71A-556E1152B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AF777A-419A-EF4B-BE77-BCE7EE9EEBCB}"/>
              </a:ext>
            </a:extLst>
          </p:cNvPr>
          <p:cNvSpPr/>
          <p:nvPr/>
        </p:nvSpPr>
        <p:spPr>
          <a:xfrm>
            <a:off x="4699000" y="0"/>
            <a:ext cx="7493000" cy="6858000"/>
          </a:xfrm>
          <a:prstGeom prst="rect">
            <a:avLst/>
          </a:prstGeom>
          <a:solidFill>
            <a:srgbClr val="CFD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8C9E19-3846-174E-AAB3-F4F7D8DF27E6}"/>
              </a:ext>
            </a:extLst>
          </p:cNvPr>
          <p:cNvCxnSpPr/>
          <p:nvPr/>
        </p:nvCxnSpPr>
        <p:spPr>
          <a:xfrm>
            <a:off x="11804073" y="0"/>
            <a:ext cx="0" cy="6858000"/>
          </a:xfrm>
          <a:prstGeom prst="line">
            <a:avLst/>
          </a:prstGeom>
          <a:ln w="12700">
            <a:solidFill>
              <a:srgbClr val="E1E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ughnut 31">
            <a:extLst>
              <a:ext uri="{FF2B5EF4-FFF2-40B4-BE49-F238E27FC236}">
                <a16:creationId xmlns:a16="http://schemas.microsoft.com/office/drawing/2014/main" id="{AD2B46E7-9FC9-1A4E-A2EE-C1E0B8B7482C}"/>
              </a:ext>
            </a:extLst>
          </p:cNvPr>
          <p:cNvSpPr/>
          <p:nvPr/>
        </p:nvSpPr>
        <p:spPr>
          <a:xfrm>
            <a:off x="10598727" y="-1057063"/>
            <a:ext cx="2660073" cy="2660073"/>
          </a:xfrm>
          <a:prstGeom prst="donut">
            <a:avLst>
              <a:gd name="adj" fmla="val 32941"/>
            </a:avLst>
          </a:prstGeom>
          <a:solidFill>
            <a:srgbClr val="E1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275E3C-B696-7B40-B96D-5FF45836D7EB}"/>
              </a:ext>
            </a:extLst>
          </p:cNvPr>
          <p:cNvCxnSpPr/>
          <p:nvPr/>
        </p:nvCxnSpPr>
        <p:spPr>
          <a:xfrm>
            <a:off x="5392387" y="0"/>
            <a:ext cx="0" cy="6858000"/>
          </a:xfrm>
          <a:prstGeom prst="line">
            <a:avLst/>
          </a:prstGeom>
          <a:ln w="12700">
            <a:solidFill>
              <a:srgbClr val="E1E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ughnut 28">
            <a:extLst>
              <a:ext uri="{FF2B5EF4-FFF2-40B4-BE49-F238E27FC236}">
                <a16:creationId xmlns:a16="http://schemas.microsoft.com/office/drawing/2014/main" id="{BB07BC14-6AEA-1C44-9E77-B0F6A4F3F0DC}"/>
              </a:ext>
            </a:extLst>
          </p:cNvPr>
          <p:cNvSpPr/>
          <p:nvPr/>
        </p:nvSpPr>
        <p:spPr>
          <a:xfrm>
            <a:off x="3042226" y="4588236"/>
            <a:ext cx="2660073" cy="2660073"/>
          </a:xfrm>
          <a:prstGeom prst="donut">
            <a:avLst/>
          </a:prstGeom>
          <a:solidFill>
            <a:srgbClr val="DAE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3F97058-8DCB-754A-BB13-3A98B3BE1122}"/>
              </a:ext>
            </a:extLst>
          </p:cNvPr>
          <p:cNvSpPr/>
          <p:nvPr/>
        </p:nvSpPr>
        <p:spPr>
          <a:xfrm>
            <a:off x="5278087" y="1159622"/>
            <a:ext cx="228600" cy="228600"/>
          </a:xfrm>
          <a:prstGeom prst="ellipse">
            <a:avLst/>
          </a:prstGeom>
          <a:solidFill>
            <a:srgbClr val="E6EDF8"/>
          </a:solidFill>
          <a:ln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8BCC47-E732-B144-BA46-B68C804AEF8B}"/>
              </a:ext>
            </a:extLst>
          </p:cNvPr>
          <p:cNvCxnSpPr/>
          <p:nvPr/>
        </p:nvCxnSpPr>
        <p:spPr>
          <a:xfrm>
            <a:off x="7547760" y="0"/>
            <a:ext cx="0" cy="6858000"/>
          </a:xfrm>
          <a:prstGeom prst="line">
            <a:avLst/>
          </a:prstGeom>
          <a:ln w="12700">
            <a:solidFill>
              <a:srgbClr val="E1E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50D2C89-9EF7-5140-B186-EC1FD030B96B}"/>
              </a:ext>
            </a:extLst>
          </p:cNvPr>
          <p:cNvSpPr/>
          <p:nvPr/>
        </p:nvSpPr>
        <p:spPr>
          <a:xfrm>
            <a:off x="7433459" y="4473936"/>
            <a:ext cx="228600" cy="228600"/>
          </a:xfrm>
          <a:prstGeom prst="ellipse">
            <a:avLst/>
          </a:prstGeom>
          <a:solidFill>
            <a:srgbClr val="E6EDF8"/>
          </a:solidFill>
          <a:ln>
            <a:solidFill>
              <a:schemeClr val="bg1">
                <a:alpha val="11059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C3F931-57D5-2B49-8169-70B8AAEFB833}"/>
              </a:ext>
            </a:extLst>
          </p:cNvPr>
          <p:cNvGrpSpPr/>
          <p:nvPr/>
        </p:nvGrpSpPr>
        <p:grpSpPr>
          <a:xfrm>
            <a:off x="9556173" y="0"/>
            <a:ext cx="228600" cy="6858000"/>
            <a:chOff x="9556173" y="0"/>
            <a:chExt cx="228600" cy="6858000"/>
          </a:xfrm>
          <a:solidFill>
            <a:srgbClr val="E6EDF8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B4CC01-F79B-1040-93D4-121293507ED6}"/>
                </a:ext>
              </a:extLst>
            </p:cNvPr>
            <p:cNvCxnSpPr/>
            <p:nvPr/>
          </p:nvCxnSpPr>
          <p:spPr>
            <a:xfrm>
              <a:off x="9670474" y="0"/>
              <a:ext cx="0" cy="6858000"/>
            </a:xfrm>
            <a:prstGeom prst="line">
              <a:avLst/>
            </a:prstGeom>
            <a:grpFill/>
            <a:ln w="12700">
              <a:solidFill>
                <a:srgbClr val="E1E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941510-F359-8B4C-9862-DCF9945E9268}"/>
                </a:ext>
              </a:extLst>
            </p:cNvPr>
            <p:cNvSpPr/>
            <p:nvPr/>
          </p:nvSpPr>
          <p:spPr>
            <a:xfrm>
              <a:off x="9556173" y="2329450"/>
              <a:ext cx="228600" cy="228600"/>
            </a:xfrm>
            <a:prstGeom prst="ellipse">
              <a:avLst/>
            </a:prstGeom>
            <a:grpFill/>
            <a:ln>
              <a:solidFill>
                <a:srgbClr val="E1E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52009BC-548E-5845-ADD4-63B04D7C4608}"/>
              </a:ext>
            </a:extLst>
          </p:cNvPr>
          <p:cNvSpPr/>
          <p:nvPr/>
        </p:nvSpPr>
        <p:spPr>
          <a:xfrm>
            <a:off x="1" y="0"/>
            <a:ext cx="47037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129FD5E-5FE3-6440-A644-25E5DEA8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08" y="270732"/>
            <a:ext cx="3451526" cy="1251652"/>
          </a:xfrm>
          <a:prstGeom prst="rect">
            <a:avLst/>
          </a:prstGeom>
        </p:spPr>
      </p:pic>
      <p:pic>
        <p:nvPicPr>
          <p:cNvPr id="50" name="Picture 4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899C931-2537-2841-9B98-BE5E97496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7352" y="3655918"/>
            <a:ext cx="2030985" cy="3209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4403F-9D13-F847-99C3-8FBE69B21925}"/>
              </a:ext>
            </a:extLst>
          </p:cNvPr>
          <p:cNvSpPr txBox="1"/>
          <p:nvPr/>
        </p:nvSpPr>
        <p:spPr>
          <a:xfrm>
            <a:off x="533005" y="1525189"/>
            <a:ext cx="3161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The New-Normal Of Intelligent Time Capturing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7D8AD-23E7-7A45-BEA1-E095BE2B804B}"/>
              </a:ext>
            </a:extLst>
          </p:cNvPr>
          <p:cNvSpPr txBox="1"/>
          <p:nvPr/>
        </p:nvSpPr>
        <p:spPr>
          <a:xfrm>
            <a:off x="543825" y="3108444"/>
            <a:ext cx="31612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900" dirty="0">
                <a:solidFill>
                  <a:srgbClr val="2188D4"/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C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lock </a:t>
            </a:r>
            <a:r>
              <a:rPr lang="en-IN" sz="1900" dirty="0">
                <a:solidFill>
                  <a:srgbClr val="2188D4"/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I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n &amp; </a:t>
            </a:r>
            <a:r>
              <a:rPr lang="en-IN" sz="1900" dirty="0">
                <a:solidFill>
                  <a:srgbClr val="2188D4"/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C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lock </a:t>
            </a:r>
            <a:r>
              <a:rPr lang="en-IN" sz="1900" dirty="0">
                <a:solidFill>
                  <a:srgbClr val="2188D4"/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O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ut </a:t>
            </a:r>
            <a:r>
              <a:rPr lang="en-IN" sz="1900" dirty="0">
                <a:solidFill>
                  <a:srgbClr val="2188D4"/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(CICO)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 Contact Free &amp; Captured Real-time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FF59C-9F62-234C-8304-15D319842A30}"/>
              </a:ext>
            </a:extLst>
          </p:cNvPr>
          <p:cNvCxnSpPr/>
          <p:nvPr/>
        </p:nvCxnSpPr>
        <p:spPr>
          <a:xfrm>
            <a:off x="648674" y="2985289"/>
            <a:ext cx="2992499" cy="0"/>
          </a:xfrm>
          <a:prstGeom prst="line">
            <a:avLst/>
          </a:prstGeom>
          <a:ln w="1270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8FD6A398-C4F6-8146-97DB-5BC5182E4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667" y="5908899"/>
            <a:ext cx="570079" cy="9501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0BD5721-124A-2546-B6CE-1A766FD9E387}"/>
              </a:ext>
            </a:extLst>
          </p:cNvPr>
          <p:cNvSpPr/>
          <p:nvPr/>
        </p:nvSpPr>
        <p:spPr>
          <a:xfrm>
            <a:off x="526132" y="6020523"/>
            <a:ext cx="1163152" cy="4409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C19B19B0-3862-C34C-AF35-B192B7814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9808" y="5906479"/>
            <a:ext cx="570078" cy="9501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39CAE8A-4F2F-C94D-9B44-0A016A2FDE61}"/>
              </a:ext>
            </a:extLst>
          </p:cNvPr>
          <p:cNvSpPr/>
          <p:nvPr/>
        </p:nvSpPr>
        <p:spPr>
          <a:xfrm>
            <a:off x="1753485" y="6020254"/>
            <a:ext cx="1163152" cy="4409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9DC442F2-3366-C94E-BAD6-C3617190F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4680" y="5899711"/>
            <a:ext cx="570079" cy="9501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FEA8E9E-2F8C-B649-A1A4-AEFB1302E3AE}"/>
              </a:ext>
            </a:extLst>
          </p:cNvPr>
          <p:cNvSpPr/>
          <p:nvPr/>
        </p:nvSpPr>
        <p:spPr>
          <a:xfrm>
            <a:off x="2982161" y="6021310"/>
            <a:ext cx="1163152" cy="4409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C1C77F7-E6CE-294D-9D5F-479179584971}"/>
              </a:ext>
            </a:extLst>
          </p:cNvPr>
          <p:cNvSpPr/>
          <p:nvPr/>
        </p:nvSpPr>
        <p:spPr>
          <a:xfrm>
            <a:off x="11691409" y="5807822"/>
            <a:ext cx="228600" cy="228600"/>
          </a:xfrm>
          <a:prstGeom prst="ellipse">
            <a:avLst/>
          </a:prstGeom>
          <a:solidFill>
            <a:srgbClr val="E6EDF8"/>
          </a:solidFill>
          <a:ln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C885032-319D-4FED-9869-268EAB554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730" y="1210929"/>
            <a:ext cx="6784150" cy="4562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D9C61-7772-4D2F-806E-6B906A75C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208" y="6056862"/>
            <a:ext cx="984620" cy="356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53D6D-7F64-442D-B004-0B4FFF461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00" y="6060736"/>
            <a:ext cx="1018566" cy="3523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C209C2B-80A4-4EB1-953C-70F015378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1398" y="6048984"/>
            <a:ext cx="376532" cy="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541436" y="6388735"/>
            <a:ext cx="68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10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951EC1-DAE4-374F-83F9-1A92B099F177}"/>
              </a:ext>
            </a:extLst>
          </p:cNvPr>
          <p:cNvSpPr/>
          <p:nvPr/>
        </p:nvSpPr>
        <p:spPr>
          <a:xfrm>
            <a:off x="0" y="0"/>
            <a:ext cx="12192000" cy="6146975"/>
          </a:xfrm>
          <a:prstGeom prst="rect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ghnut 25">
            <a:extLst>
              <a:ext uri="{FF2B5EF4-FFF2-40B4-BE49-F238E27FC236}">
                <a16:creationId xmlns:a16="http://schemas.microsoft.com/office/drawing/2014/main" id="{2D1D2E92-6314-1447-9045-234AF06DAEF7}"/>
              </a:ext>
            </a:extLst>
          </p:cNvPr>
          <p:cNvSpPr/>
          <p:nvPr/>
        </p:nvSpPr>
        <p:spPr>
          <a:xfrm>
            <a:off x="-796797" y="2171256"/>
            <a:ext cx="3908965" cy="3908965"/>
          </a:xfrm>
          <a:prstGeom prst="donut">
            <a:avLst>
              <a:gd name="adj" fmla="val 19596"/>
            </a:avLst>
          </a:prstGeom>
          <a:solidFill>
            <a:srgbClr val="3A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ughnut 31">
            <a:extLst>
              <a:ext uri="{FF2B5EF4-FFF2-40B4-BE49-F238E27FC236}">
                <a16:creationId xmlns:a16="http://schemas.microsoft.com/office/drawing/2014/main" id="{C8685618-9905-AE49-A241-C146C1432412}"/>
              </a:ext>
            </a:extLst>
          </p:cNvPr>
          <p:cNvSpPr/>
          <p:nvPr/>
        </p:nvSpPr>
        <p:spPr>
          <a:xfrm>
            <a:off x="10416634" y="-1347537"/>
            <a:ext cx="3080347" cy="3080347"/>
          </a:xfrm>
          <a:prstGeom prst="donut">
            <a:avLst/>
          </a:prstGeom>
          <a:solidFill>
            <a:srgbClr val="3A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Google Shape;62;p14">
            <a:extLst>
              <a:ext uri="{FF2B5EF4-FFF2-40B4-BE49-F238E27FC236}">
                <a16:creationId xmlns:a16="http://schemas.microsoft.com/office/drawing/2014/main" id="{B8D59849-5706-B84D-BA43-C848D72B99FC}"/>
              </a:ext>
            </a:extLst>
          </p:cNvPr>
          <p:cNvSpPr txBox="1"/>
          <p:nvPr/>
        </p:nvSpPr>
        <p:spPr>
          <a:xfrm>
            <a:off x="948409" y="1929496"/>
            <a:ext cx="4327518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5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Embrace The New Normal With CICO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A337A1-4EF4-9842-A0DA-750E6D474281}"/>
              </a:ext>
            </a:extLst>
          </p:cNvPr>
          <p:cNvSpPr/>
          <p:nvPr/>
        </p:nvSpPr>
        <p:spPr>
          <a:xfrm>
            <a:off x="5677153" y="2666723"/>
            <a:ext cx="5310726" cy="8566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oogle Shape;62;p14">
            <a:extLst>
              <a:ext uri="{FF2B5EF4-FFF2-40B4-BE49-F238E27FC236}">
                <a16:creationId xmlns:a16="http://schemas.microsoft.com/office/drawing/2014/main" id="{C5C79949-B2C9-0347-A8BC-974814DFABD3}"/>
              </a:ext>
            </a:extLst>
          </p:cNvPr>
          <p:cNvSpPr txBox="1"/>
          <p:nvPr/>
        </p:nvSpPr>
        <p:spPr>
          <a:xfrm>
            <a:off x="5610460" y="2666723"/>
            <a:ext cx="5444112" cy="82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909"/>
              </a:lnSpc>
            </a:pPr>
            <a:r>
              <a:rPr lang="en-IN" sz="3600" dirty="0" err="1">
                <a:solidFill>
                  <a:schemeClr val="bg1"/>
                </a:solidFill>
                <a:latin typeface="Heebo" pitchFamily="2" charset="-79"/>
                <a:ea typeface="Helvetica Neue"/>
                <a:cs typeface="Heebo" pitchFamily="2" charset="-79"/>
              </a:rPr>
              <a:t>cico@rollingarrays.com</a:t>
            </a:r>
            <a:endParaRPr lang="en-IN" sz="3600" dirty="0">
              <a:solidFill>
                <a:schemeClr val="bg1"/>
              </a:solidFill>
              <a:latin typeface="Heebo" pitchFamily="2" charset="-79"/>
              <a:ea typeface="Helvetica Neue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984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A55F8FC-233A-5048-BB5E-C83CFD852F32}"/>
              </a:ext>
            </a:extLst>
          </p:cNvPr>
          <p:cNvSpPr/>
          <p:nvPr/>
        </p:nvSpPr>
        <p:spPr>
          <a:xfrm>
            <a:off x="6483927" y="1675702"/>
            <a:ext cx="4869873" cy="209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7B2695-9C7A-42F9-B9C3-F863EDF572BD}"/>
              </a:ext>
            </a:extLst>
          </p:cNvPr>
          <p:cNvSpPr/>
          <p:nvPr/>
        </p:nvSpPr>
        <p:spPr>
          <a:xfrm>
            <a:off x="6771060" y="2230436"/>
            <a:ext cx="1055996" cy="1055996"/>
          </a:xfrm>
          <a:prstGeom prst="ellipse">
            <a:avLst/>
          </a:prstGeom>
          <a:solidFill>
            <a:srgbClr val="E1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A30C47-8984-5243-8B40-5D09FC56F8E4}"/>
              </a:ext>
            </a:extLst>
          </p:cNvPr>
          <p:cNvSpPr/>
          <p:nvPr/>
        </p:nvSpPr>
        <p:spPr>
          <a:xfrm>
            <a:off x="838200" y="1675702"/>
            <a:ext cx="4869873" cy="209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2</a:t>
            </a: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8" y="343694"/>
            <a:ext cx="626702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Why Time Capturing Needs Revision?</a:t>
            </a:r>
            <a:endParaRPr sz="2800" dirty="0">
              <a:solidFill>
                <a:srgbClr val="2188D4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611462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Reasons To Reshape Biometric Based Clock Ins/Outs</a:t>
            </a:r>
            <a:endParaRPr sz="1950" dirty="0">
              <a:latin typeface="Heebo" pitchFamily="2" charset="-79"/>
              <a:ea typeface="Helvetica Neue"/>
              <a:cs typeface="Heebo" pitchFamily="2" charset="-79"/>
              <a:sym typeface="Helvetica Neue"/>
            </a:endParaRPr>
          </a:p>
        </p:txBody>
      </p:sp>
      <p:sp>
        <p:nvSpPr>
          <p:cNvPr id="63" name="Google Shape;64;p14">
            <a:extLst>
              <a:ext uri="{FF2B5EF4-FFF2-40B4-BE49-F238E27FC236}">
                <a16:creationId xmlns:a16="http://schemas.microsoft.com/office/drawing/2014/main" id="{9C40CE0D-4256-914F-8234-57015C2EF844}"/>
              </a:ext>
            </a:extLst>
          </p:cNvPr>
          <p:cNvSpPr/>
          <p:nvPr/>
        </p:nvSpPr>
        <p:spPr>
          <a:xfrm>
            <a:off x="2451493" y="1877763"/>
            <a:ext cx="3051969" cy="67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To Maintain ‘No Contact’ Yet Capture Time</a:t>
            </a:r>
          </a:p>
        </p:txBody>
      </p:sp>
      <p:sp>
        <p:nvSpPr>
          <p:cNvPr id="64" name="Google Shape;65;p14">
            <a:extLst>
              <a:ext uri="{FF2B5EF4-FFF2-40B4-BE49-F238E27FC236}">
                <a16:creationId xmlns:a16="http://schemas.microsoft.com/office/drawing/2014/main" id="{D1A6161C-0580-E44C-B844-D0481FA5CA64}"/>
              </a:ext>
            </a:extLst>
          </p:cNvPr>
          <p:cNvSpPr/>
          <p:nvPr/>
        </p:nvSpPr>
        <p:spPr>
          <a:xfrm>
            <a:off x="8114189" y="1838007"/>
            <a:ext cx="3138988" cy="62767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latin typeface="Heebo Medium" pitchFamily="2" charset="-79"/>
                <a:cs typeface="Heebo Medium" pitchFamily="2" charset="-79"/>
              </a:rPr>
              <a:t>To Go Maintenance-Free &amp; Keep Up With Tech</a:t>
            </a:r>
            <a:endParaRPr dirty="0">
              <a:latin typeface="Heebo" pitchFamily="2" charset="-79"/>
              <a:ea typeface="Helvetica Neue"/>
              <a:cs typeface="Heebo" pitchFamily="2" charset="-79"/>
              <a:sym typeface="Helvetica Neue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457C8D6-F211-794A-8F7E-1DCB5F32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2225461"/>
            <a:ext cx="1055996" cy="1055996"/>
          </a:xfrm>
          <a:prstGeom prst="rect">
            <a:avLst/>
          </a:prstGeom>
        </p:spPr>
      </p:pic>
      <p:sp>
        <p:nvSpPr>
          <p:cNvPr id="16" name="Rounded Rectangle 66">
            <a:extLst>
              <a:ext uri="{FF2B5EF4-FFF2-40B4-BE49-F238E27FC236}">
                <a16:creationId xmlns:a16="http://schemas.microsoft.com/office/drawing/2014/main" id="{5022A2FC-1053-4FE6-BF22-82EC3375EF69}"/>
              </a:ext>
            </a:extLst>
          </p:cNvPr>
          <p:cNvSpPr/>
          <p:nvPr/>
        </p:nvSpPr>
        <p:spPr>
          <a:xfrm>
            <a:off x="3661064" y="4111695"/>
            <a:ext cx="4869873" cy="209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827D449F-8AD7-4629-9BCE-E5DAB60B465E}"/>
              </a:ext>
            </a:extLst>
          </p:cNvPr>
          <p:cNvSpPr/>
          <p:nvPr/>
        </p:nvSpPr>
        <p:spPr>
          <a:xfrm>
            <a:off x="5291326" y="4218404"/>
            <a:ext cx="3138988" cy="7032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To Bring Efficiency And Optimize Productivity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D71EA3E-56C2-46DF-B594-915CC936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197" y="4666429"/>
            <a:ext cx="1055996" cy="1055996"/>
          </a:xfrm>
          <a:prstGeom prst="rect">
            <a:avLst/>
          </a:prstGeom>
        </p:spPr>
      </p:pic>
      <p:sp>
        <p:nvSpPr>
          <p:cNvPr id="21" name="Google Shape;65;p14">
            <a:extLst>
              <a:ext uri="{FF2B5EF4-FFF2-40B4-BE49-F238E27FC236}">
                <a16:creationId xmlns:a16="http://schemas.microsoft.com/office/drawing/2014/main" id="{5E9AFD68-1D5B-4553-8DA4-B0235DEF0A39}"/>
              </a:ext>
            </a:extLst>
          </p:cNvPr>
          <p:cNvSpPr/>
          <p:nvPr/>
        </p:nvSpPr>
        <p:spPr>
          <a:xfrm>
            <a:off x="8105704" y="2499973"/>
            <a:ext cx="2969447" cy="10719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ebo" pitchFamily="2" charset="-79"/>
                <a:cs typeface="Heebo" pitchFamily="2" charset="-79"/>
              </a:rPr>
              <a:t>As CICO uses users' mobile for clock-in &amp; clock-out, it doesn't require regular maintenance &amp; can be scalable to keep up with technology.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FD3DC3BF-AC03-4B93-91E8-2C76B7EF11CF}"/>
              </a:ext>
            </a:extLst>
          </p:cNvPr>
          <p:cNvSpPr/>
          <p:nvPr/>
        </p:nvSpPr>
        <p:spPr>
          <a:xfrm>
            <a:off x="2451493" y="2511284"/>
            <a:ext cx="2839833" cy="10943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Due to Covid19 biometric touch identification can be a major infection source. CICO is contactless, internet-less &amp; queue-less.</a:t>
            </a:r>
          </a:p>
        </p:txBody>
      </p:sp>
      <p:sp>
        <p:nvSpPr>
          <p:cNvPr id="29" name="Google Shape;65;p14">
            <a:extLst>
              <a:ext uri="{FF2B5EF4-FFF2-40B4-BE49-F238E27FC236}">
                <a16:creationId xmlns:a16="http://schemas.microsoft.com/office/drawing/2014/main" id="{92E550F5-6697-47B5-8C21-90F050D91D8B}"/>
              </a:ext>
            </a:extLst>
          </p:cNvPr>
          <p:cNvSpPr/>
          <p:nvPr/>
        </p:nvSpPr>
        <p:spPr>
          <a:xfrm>
            <a:off x="5291326" y="4888153"/>
            <a:ext cx="2822863" cy="132555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ebo" pitchFamily="2" charset="-79"/>
                <a:cs typeface="Heebo" pitchFamily="2" charset="-79"/>
              </a:rPr>
              <a:t>The lag between physical biometric &amp; downstream scheduling systems can result in losing precious work hours &amp; delayed operational decisions.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FC3B00-7112-448B-49FF-549C04BA67E4}"/>
              </a:ext>
            </a:extLst>
          </p:cNvPr>
          <p:cNvSpPr/>
          <p:nvPr/>
        </p:nvSpPr>
        <p:spPr>
          <a:xfrm>
            <a:off x="1187647" y="2296259"/>
            <a:ext cx="914400" cy="914400"/>
          </a:xfrm>
          <a:prstGeom prst="ellipse">
            <a:avLst/>
          </a:prstGeom>
          <a:solidFill>
            <a:srgbClr val="E25858"/>
          </a:solidFill>
          <a:ln>
            <a:solidFill>
              <a:srgbClr val="E2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skull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0711CF2-9B38-F6C9-7DE3-7512A7360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911" y="2369225"/>
            <a:ext cx="820971" cy="820971"/>
          </a:xfrm>
          <a:prstGeom prst="rect">
            <a:avLst/>
          </a:prstGeom>
        </p:spPr>
      </p:pic>
      <p:pic>
        <p:nvPicPr>
          <p:cNvPr id="10" name="Picture 9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96A18D2B-6DCE-41DD-35F2-9D11596B0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175" y="2277268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5B87A2-423F-F14E-A586-63903C040D35}"/>
              </a:ext>
            </a:extLst>
          </p:cNvPr>
          <p:cNvGrpSpPr/>
          <p:nvPr/>
        </p:nvGrpSpPr>
        <p:grpSpPr>
          <a:xfrm>
            <a:off x="2587676" y="1744738"/>
            <a:ext cx="7128849" cy="4430492"/>
            <a:chOff x="-4344706" y="2456597"/>
            <a:chExt cx="4549422" cy="332822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6C74692-087D-054A-AA4E-8CCEFFECE812}"/>
                </a:ext>
              </a:extLst>
            </p:cNvPr>
            <p:cNvSpPr/>
            <p:nvPr/>
          </p:nvSpPr>
          <p:spPr>
            <a:xfrm>
              <a:off x="-4344706" y="2456597"/>
              <a:ext cx="4549422" cy="3328222"/>
            </a:xfrm>
            <a:prstGeom prst="roundRect">
              <a:avLst/>
            </a:prstGeom>
            <a:solidFill>
              <a:srgbClr val="EAF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8A67542-220D-8740-B4EE-FF3C1FED8262}"/>
                </a:ext>
              </a:extLst>
            </p:cNvPr>
            <p:cNvSpPr/>
            <p:nvPr/>
          </p:nvSpPr>
          <p:spPr>
            <a:xfrm>
              <a:off x="-4139990" y="2661313"/>
              <a:ext cx="4139990" cy="2918790"/>
            </a:xfrm>
            <a:prstGeom prst="roundRect">
              <a:avLst/>
            </a:prstGeom>
            <a:solidFill>
              <a:srgbClr val="F3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FC80B6C-E695-774D-AF58-B37E19257D7E}"/>
                </a:ext>
              </a:extLst>
            </p:cNvPr>
            <p:cNvSpPr/>
            <p:nvPr/>
          </p:nvSpPr>
          <p:spPr>
            <a:xfrm>
              <a:off x="-3954970" y="2824171"/>
              <a:ext cx="3769950" cy="2593074"/>
            </a:xfrm>
            <a:prstGeom prst="roundRect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3</a:t>
            </a: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8" y="343694"/>
            <a:ext cx="626702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CICO In A Nutshell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6336878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909"/>
              </a:lnSpc>
            </a:pPr>
            <a:r>
              <a:rPr lang="en-IN" sz="195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Embrace The New Normal Of Intelligent Time Capturing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11C776B0-E257-2340-B62A-BD0C42B528BC}"/>
              </a:ext>
            </a:extLst>
          </p:cNvPr>
          <p:cNvSpPr/>
          <p:nvPr/>
        </p:nvSpPr>
        <p:spPr>
          <a:xfrm>
            <a:off x="3198384" y="1861109"/>
            <a:ext cx="5907433" cy="420893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</a:rPr>
              <a:t>A new-age mobile app to phase out biometric time capturing devices for contactless </a:t>
            </a:r>
            <a:r>
              <a:rPr lang="en-IN" sz="1900" dirty="0">
                <a:solidFill>
                  <a:srgbClr val="0B50C4"/>
                </a:solidFill>
                <a:latin typeface="Heebo" pitchFamily="2" charset="-79"/>
                <a:ea typeface="Helvetica Neue"/>
                <a:cs typeface="Heebo" pitchFamily="2" charset="-79"/>
              </a:rPr>
              <a:t>CIs and COs</a:t>
            </a: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</a:rPr>
              <a:t> and enable operational decision-making with real-time data and intelligent alerts. </a:t>
            </a:r>
          </a:p>
          <a:p>
            <a:pPr algn="ctr">
              <a:lnSpc>
                <a:spcPct val="150000"/>
              </a:lnSpc>
            </a:pPr>
            <a:r>
              <a:rPr lang="en-IN" sz="1900" dirty="0">
                <a:latin typeface="Heebo" pitchFamily="2" charset="-79"/>
                <a:ea typeface="Helvetica Neue"/>
                <a:cs typeface="Heebo" pitchFamily="2" charset="-79"/>
              </a:rPr>
              <a:t>The app leverages the pre-built identification systems in a phone to authenticate someone’s presence and availability.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531878A-F9C7-4F4C-AF55-5E55FD505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98" y="-4099061"/>
            <a:ext cx="419100" cy="495300"/>
          </a:xfrm>
          <a:prstGeom prst="rect">
            <a:avLst/>
          </a:prstGeom>
        </p:spPr>
      </p:pic>
      <p:pic>
        <p:nvPicPr>
          <p:cNvPr id="10" name="Picture 9" descr="A picture containing text, plate, clipart, dishware&#10;&#10;Description automatically generated">
            <a:extLst>
              <a:ext uri="{FF2B5EF4-FFF2-40B4-BE49-F238E27FC236}">
                <a16:creationId xmlns:a16="http://schemas.microsoft.com/office/drawing/2014/main" id="{A7A4D138-2E5D-064E-AE42-C80E820B0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701" y="-4152552"/>
            <a:ext cx="558800" cy="5588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3EB574-2B51-1F4D-9ED7-61C04FA4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858" y="-4156211"/>
            <a:ext cx="571500" cy="5588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0BC2426-6603-C246-B753-DFD014209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398" y="-4130811"/>
            <a:ext cx="558800" cy="5080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9CE35A51-B17E-2C4C-89EA-D29AFD159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30367" y="-4092150"/>
            <a:ext cx="355600" cy="558800"/>
          </a:xfrm>
          <a:prstGeom prst="rect">
            <a:avLst/>
          </a:prstGeom>
        </p:spPr>
      </p:pic>
      <p:pic>
        <p:nvPicPr>
          <p:cNvPr id="33" name="Picture 32" descr="A black and white image of a skull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2E2E1D2-AE20-D04D-9B1D-EEE5E4FBA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038" y="-4149861"/>
            <a:ext cx="520700" cy="520700"/>
          </a:xfrm>
          <a:prstGeom prst="rect">
            <a:avLst/>
          </a:prstGeom>
        </p:spPr>
      </p:pic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2B07400D-96DD-A141-8930-255A67A67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018" y="-4073661"/>
            <a:ext cx="444500" cy="44450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275D77F8-4B61-3D4F-9823-594D9C9D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008" y="-4073661"/>
            <a:ext cx="482600" cy="482600"/>
          </a:xfrm>
          <a:prstGeom prst="rect">
            <a:avLst/>
          </a:prstGeom>
        </p:spPr>
      </p:pic>
      <p:sp>
        <p:nvSpPr>
          <p:cNvPr id="39" name="Doughnut 38">
            <a:extLst>
              <a:ext uri="{FF2B5EF4-FFF2-40B4-BE49-F238E27FC236}">
                <a16:creationId xmlns:a16="http://schemas.microsoft.com/office/drawing/2014/main" id="{B110ABCD-3EB9-0748-A738-74A7521AB3EE}"/>
              </a:ext>
            </a:extLst>
          </p:cNvPr>
          <p:cNvSpPr/>
          <p:nvPr/>
        </p:nvSpPr>
        <p:spPr>
          <a:xfrm>
            <a:off x="-1607266" y="3837791"/>
            <a:ext cx="2550944" cy="2550944"/>
          </a:xfrm>
          <a:prstGeom prst="donut">
            <a:avLst>
              <a:gd name="adj" fmla="val 19022"/>
            </a:avLst>
          </a:prstGeom>
          <a:solidFill>
            <a:srgbClr val="0B5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ughnut 39">
            <a:extLst>
              <a:ext uri="{FF2B5EF4-FFF2-40B4-BE49-F238E27FC236}">
                <a16:creationId xmlns:a16="http://schemas.microsoft.com/office/drawing/2014/main" id="{AD1D9F66-5214-254A-909D-9AAFAF827FAB}"/>
              </a:ext>
            </a:extLst>
          </p:cNvPr>
          <p:cNvSpPr/>
          <p:nvPr/>
        </p:nvSpPr>
        <p:spPr>
          <a:xfrm>
            <a:off x="10784687" y="-1183278"/>
            <a:ext cx="4112393" cy="4112393"/>
          </a:xfrm>
          <a:prstGeom prst="donut">
            <a:avLst>
              <a:gd name="adj" fmla="val 23874"/>
            </a:avLst>
          </a:prstGeom>
          <a:solidFill>
            <a:srgbClr val="0B5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FF9DBEBD-C1D0-544D-874C-F812C9D7E8E0}"/>
              </a:ext>
            </a:extLst>
          </p:cNvPr>
          <p:cNvSpPr/>
          <p:nvPr/>
        </p:nvSpPr>
        <p:spPr>
          <a:xfrm>
            <a:off x="1780983" y="2444864"/>
            <a:ext cx="2128970" cy="980725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ghnut 31">
            <a:extLst>
              <a:ext uri="{FF2B5EF4-FFF2-40B4-BE49-F238E27FC236}">
                <a16:creationId xmlns:a16="http://schemas.microsoft.com/office/drawing/2014/main" id="{CCF65E73-9D51-2846-8C2D-C058B06C8172}"/>
              </a:ext>
            </a:extLst>
          </p:cNvPr>
          <p:cNvSpPr/>
          <p:nvPr/>
        </p:nvSpPr>
        <p:spPr>
          <a:xfrm>
            <a:off x="-3677234" y="1658552"/>
            <a:ext cx="4537918" cy="4537918"/>
          </a:xfrm>
          <a:prstGeom prst="donut">
            <a:avLst>
              <a:gd name="adj" fmla="val 16506"/>
            </a:avLst>
          </a:prstGeom>
          <a:solidFill>
            <a:srgbClr val="0B50C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4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9" y="343694"/>
            <a:ext cx="367807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Features Factored In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4755972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909"/>
              </a:lnSpc>
            </a:pPr>
            <a:r>
              <a:rPr lang="en-US" sz="1950" dirty="0">
                <a:latin typeface="Heebo" pitchFamily="2" charset="-79"/>
                <a:cs typeface="Heebo" pitchFamily="2" charset="-79"/>
              </a:rPr>
              <a:t>Key Features At Its Core</a:t>
            </a:r>
            <a:endParaRPr lang="en-IN" sz="1950" dirty="0"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0367B96-4FAA-0A49-A3D2-2179BD6A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0" y="4059508"/>
            <a:ext cx="2206728" cy="1957062"/>
          </a:xfrm>
          <a:prstGeom prst="rect">
            <a:avLst/>
          </a:prstGeom>
        </p:spPr>
      </p:pic>
      <p:sp>
        <p:nvSpPr>
          <p:cNvPr id="33" name="Doughnut 32">
            <a:extLst>
              <a:ext uri="{FF2B5EF4-FFF2-40B4-BE49-F238E27FC236}">
                <a16:creationId xmlns:a16="http://schemas.microsoft.com/office/drawing/2014/main" id="{594D64D5-6095-EF4A-B645-A74445947D42}"/>
              </a:ext>
            </a:extLst>
          </p:cNvPr>
          <p:cNvSpPr/>
          <p:nvPr/>
        </p:nvSpPr>
        <p:spPr>
          <a:xfrm>
            <a:off x="10640694" y="-3313566"/>
            <a:ext cx="4537918" cy="4537918"/>
          </a:xfrm>
          <a:prstGeom prst="donut">
            <a:avLst>
              <a:gd name="adj" fmla="val 11841"/>
            </a:avLst>
          </a:prstGeom>
          <a:solidFill>
            <a:srgbClr val="0B50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90FB342-7E57-7D44-8068-494029F10493}"/>
              </a:ext>
            </a:extLst>
          </p:cNvPr>
          <p:cNvGrpSpPr/>
          <p:nvPr/>
        </p:nvGrpSpPr>
        <p:grpSpPr>
          <a:xfrm>
            <a:off x="1920402" y="2659699"/>
            <a:ext cx="527971" cy="527971"/>
            <a:chOff x="4943215" y="343694"/>
            <a:chExt cx="986094" cy="986094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3532E4F-EDF9-0347-B1C2-3F59C8F218BD}"/>
                </a:ext>
              </a:extLst>
            </p:cNvPr>
            <p:cNvSpPr/>
            <p:nvPr/>
          </p:nvSpPr>
          <p:spPr>
            <a:xfrm>
              <a:off x="4943215" y="343694"/>
              <a:ext cx="986094" cy="986094"/>
            </a:xfrm>
            <a:prstGeom prst="ellipse">
              <a:avLst/>
            </a:prstGeom>
            <a:solidFill>
              <a:srgbClr val="E1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Picture 152" descr="Icon&#10;&#10;Description automatically generated">
              <a:extLst>
                <a:ext uri="{FF2B5EF4-FFF2-40B4-BE49-F238E27FC236}">
                  <a16:creationId xmlns:a16="http://schemas.microsoft.com/office/drawing/2014/main" id="{7F66C9CA-EC62-6B49-824A-21FE9AA07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4962" y="565461"/>
              <a:ext cx="482600" cy="482600"/>
            </a:xfrm>
            <a:prstGeom prst="rect">
              <a:avLst/>
            </a:prstGeom>
          </p:spPr>
        </p:pic>
      </p:grpSp>
      <p:sp>
        <p:nvSpPr>
          <p:cNvPr id="168" name="Google Shape;72;p15">
            <a:extLst>
              <a:ext uri="{FF2B5EF4-FFF2-40B4-BE49-F238E27FC236}">
                <a16:creationId xmlns:a16="http://schemas.microsoft.com/office/drawing/2014/main" id="{4D5018DB-DE08-6343-9CEF-4E3E1E29EBE1}"/>
              </a:ext>
            </a:extLst>
          </p:cNvPr>
          <p:cNvSpPr/>
          <p:nvPr/>
        </p:nvSpPr>
        <p:spPr>
          <a:xfrm>
            <a:off x="1910316" y="1788328"/>
            <a:ext cx="2657650" cy="5188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600" b="1" dirty="0">
                <a:solidFill>
                  <a:srgbClr val="E15758"/>
                </a:solidFill>
                <a:latin typeface="Heebo" pitchFamily="2" charset="-79"/>
                <a:ea typeface="Helvetica Neue"/>
                <a:cs typeface="Heebo" pitchFamily="2" charset="-79"/>
              </a:rPr>
              <a:t>Time Capturing</a:t>
            </a:r>
          </a:p>
        </p:txBody>
      </p:sp>
      <p:sp>
        <p:nvSpPr>
          <p:cNvPr id="175" name="Google Shape;72;p15">
            <a:extLst>
              <a:ext uri="{FF2B5EF4-FFF2-40B4-BE49-F238E27FC236}">
                <a16:creationId xmlns:a16="http://schemas.microsoft.com/office/drawing/2014/main" id="{80BAFAAE-758F-B744-A726-9DDAA0395BCE}"/>
              </a:ext>
            </a:extLst>
          </p:cNvPr>
          <p:cNvSpPr/>
          <p:nvPr/>
        </p:nvSpPr>
        <p:spPr>
          <a:xfrm>
            <a:off x="2453318" y="2778437"/>
            <a:ext cx="1238968" cy="31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Geofencing</a:t>
            </a:r>
          </a:p>
        </p:txBody>
      </p:sp>
      <p:sp>
        <p:nvSpPr>
          <p:cNvPr id="41" name="Rounded Rectangle 197">
            <a:extLst>
              <a:ext uri="{FF2B5EF4-FFF2-40B4-BE49-F238E27FC236}">
                <a16:creationId xmlns:a16="http://schemas.microsoft.com/office/drawing/2014/main" id="{3D842C70-DDA1-450C-B857-9A64D93C27C8}"/>
              </a:ext>
            </a:extLst>
          </p:cNvPr>
          <p:cNvSpPr/>
          <p:nvPr/>
        </p:nvSpPr>
        <p:spPr>
          <a:xfrm>
            <a:off x="3239141" y="3672218"/>
            <a:ext cx="2128970" cy="980725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197">
            <a:extLst>
              <a:ext uri="{FF2B5EF4-FFF2-40B4-BE49-F238E27FC236}">
                <a16:creationId xmlns:a16="http://schemas.microsoft.com/office/drawing/2014/main" id="{50514679-F083-437F-8B7D-14982C162448}"/>
              </a:ext>
            </a:extLst>
          </p:cNvPr>
          <p:cNvSpPr/>
          <p:nvPr/>
        </p:nvSpPr>
        <p:spPr>
          <a:xfrm>
            <a:off x="1780983" y="4899661"/>
            <a:ext cx="2128970" cy="980725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AA3C74C-7C8A-F24D-BC5B-35D1792858FD}"/>
              </a:ext>
            </a:extLst>
          </p:cNvPr>
          <p:cNvGrpSpPr/>
          <p:nvPr/>
        </p:nvGrpSpPr>
        <p:grpSpPr>
          <a:xfrm>
            <a:off x="1920402" y="5126037"/>
            <a:ext cx="527971" cy="527971"/>
            <a:chOff x="8671790" y="343694"/>
            <a:chExt cx="986094" cy="98609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5CEEAF9-DB63-E149-9206-28AF520C3337}"/>
                </a:ext>
              </a:extLst>
            </p:cNvPr>
            <p:cNvSpPr/>
            <p:nvPr/>
          </p:nvSpPr>
          <p:spPr>
            <a:xfrm>
              <a:off x="8671790" y="343694"/>
              <a:ext cx="986094" cy="986094"/>
            </a:xfrm>
            <a:prstGeom prst="ellipse">
              <a:avLst/>
            </a:prstGeom>
            <a:solidFill>
              <a:srgbClr val="E1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con&#10;&#10;Description automatically generated">
              <a:extLst>
                <a:ext uri="{FF2B5EF4-FFF2-40B4-BE49-F238E27FC236}">
                  <a16:creationId xmlns:a16="http://schemas.microsoft.com/office/drawing/2014/main" id="{6B21AC04-D316-C642-8AAC-F699F7716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7037" y="557341"/>
              <a:ext cx="355600" cy="558800"/>
            </a:xfrm>
            <a:prstGeom prst="rect">
              <a:avLst/>
            </a:prstGeom>
          </p:spPr>
        </p:pic>
      </p:grpSp>
      <p:sp>
        <p:nvSpPr>
          <p:cNvPr id="176" name="Google Shape;72;p15">
            <a:extLst>
              <a:ext uri="{FF2B5EF4-FFF2-40B4-BE49-F238E27FC236}">
                <a16:creationId xmlns:a16="http://schemas.microsoft.com/office/drawing/2014/main" id="{ABC79AF1-C1A8-F249-95B9-F959F6F23460}"/>
              </a:ext>
            </a:extLst>
          </p:cNvPr>
          <p:cNvSpPr/>
          <p:nvPr/>
        </p:nvSpPr>
        <p:spPr>
          <a:xfrm>
            <a:off x="3925250" y="4040063"/>
            <a:ext cx="1415201" cy="31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16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</a:rPr>
              <a:t>Face / Finger Recognition</a:t>
            </a:r>
            <a:endParaRPr lang="en-IN" sz="1600" dirty="0">
              <a:solidFill>
                <a:srgbClr val="0B50C4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pic>
        <p:nvPicPr>
          <p:cNvPr id="169" name="Picture 168" descr="Icon&#10;&#10;Description automatically generated">
            <a:extLst>
              <a:ext uri="{FF2B5EF4-FFF2-40B4-BE49-F238E27FC236}">
                <a16:creationId xmlns:a16="http://schemas.microsoft.com/office/drawing/2014/main" id="{CFAAD048-242E-CF4F-93C8-9EC8DD6EC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470" y="3898639"/>
            <a:ext cx="527971" cy="527971"/>
          </a:xfrm>
          <a:prstGeom prst="rect">
            <a:avLst/>
          </a:prstGeom>
        </p:spPr>
      </p:pic>
      <p:sp>
        <p:nvSpPr>
          <p:cNvPr id="177" name="Google Shape;72;p15">
            <a:extLst>
              <a:ext uri="{FF2B5EF4-FFF2-40B4-BE49-F238E27FC236}">
                <a16:creationId xmlns:a16="http://schemas.microsoft.com/office/drawing/2014/main" id="{88CBB9D9-6F9E-C549-8D49-1B59A1E88DE3}"/>
              </a:ext>
            </a:extLst>
          </p:cNvPr>
          <p:cNvSpPr/>
          <p:nvPr/>
        </p:nvSpPr>
        <p:spPr>
          <a:xfrm>
            <a:off x="2443158" y="5242685"/>
            <a:ext cx="1238968" cy="31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QR Code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A4285B-AC39-4A77-8701-A7A3D76E6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739" y="1138353"/>
            <a:ext cx="4990974" cy="4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FF9DBEBD-C1D0-544D-874C-F812C9D7E8E0}"/>
              </a:ext>
            </a:extLst>
          </p:cNvPr>
          <p:cNvSpPr/>
          <p:nvPr/>
        </p:nvSpPr>
        <p:spPr>
          <a:xfrm>
            <a:off x="1780982" y="3033925"/>
            <a:ext cx="3634297" cy="1782024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ghnut 31">
            <a:extLst>
              <a:ext uri="{FF2B5EF4-FFF2-40B4-BE49-F238E27FC236}">
                <a16:creationId xmlns:a16="http://schemas.microsoft.com/office/drawing/2014/main" id="{CCF65E73-9D51-2846-8C2D-C058B06C8172}"/>
              </a:ext>
            </a:extLst>
          </p:cNvPr>
          <p:cNvSpPr/>
          <p:nvPr/>
        </p:nvSpPr>
        <p:spPr>
          <a:xfrm>
            <a:off x="-3677234" y="1658552"/>
            <a:ext cx="4537918" cy="4537918"/>
          </a:xfrm>
          <a:prstGeom prst="donut">
            <a:avLst>
              <a:gd name="adj" fmla="val 16506"/>
            </a:avLst>
          </a:prstGeom>
          <a:solidFill>
            <a:srgbClr val="0B50C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5</a:t>
            </a: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9" y="343694"/>
            <a:ext cx="367807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Features Factored In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4755972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909"/>
              </a:lnSpc>
            </a:pPr>
            <a:r>
              <a:rPr lang="en-US" sz="1950" dirty="0">
                <a:latin typeface="Heebo" pitchFamily="2" charset="-79"/>
                <a:cs typeface="Heebo" pitchFamily="2" charset="-79"/>
              </a:rPr>
              <a:t>Key Features At Its Core</a:t>
            </a:r>
            <a:endParaRPr lang="en-IN" sz="1950" dirty="0"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0367B96-4FAA-0A49-A3D2-2179BD6A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0" y="4059508"/>
            <a:ext cx="2206728" cy="1957062"/>
          </a:xfrm>
          <a:prstGeom prst="rect">
            <a:avLst/>
          </a:prstGeom>
        </p:spPr>
      </p:pic>
      <p:sp>
        <p:nvSpPr>
          <p:cNvPr id="33" name="Doughnut 32">
            <a:extLst>
              <a:ext uri="{FF2B5EF4-FFF2-40B4-BE49-F238E27FC236}">
                <a16:creationId xmlns:a16="http://schemas.microsoft.com/office/drawing/2014/main" id="{594D64D5-6095-EF4A-B645-A74445947D42}"/>
              </a:ext>
            </a:extLst>
          </p:cNvPr>
          <p:cNvSpPr/>
          <p:nvPr/>
        </p:nvSpPr>
        <p:spPr>
          <a:xfrm>
            <a:off x="10640694" y="-3313566"/>
            <a:ext cx="4537918" cy="4537918"/>
          </a:xfrm>
          <a:prstGeom prst="donut">
            <a:avLst>
              <a:gd name="adj" fmla="val 11841"/>
            </a:avLst>
          </a:prstGeom>
          <a:solidFill>
            <a:srgbClr val="0B50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Google Shape;72;p15">
            <a:extLst>
              <a:ext uri="{FF2B5EF4-FFF2-40B4-BE49-F238E27FC236}">
                <a16:creationId xmlns:a16="http://schemas.microsoft.com/office/drawing/2014/main" id="{4D5018DB-DE08-6343-9CEF-4E3E1E29EBE1}"/>
              </a:ext>
            </a:extLst>
          </p:cNvPr>
          <p:cNvSpPr/>
          <p:nvPr/>
        </p:nvSpPr>
        <p:spPr>
          <a:xfrm>
            <a:off x="1938661" y="2443249"/>
            <a:ext cx="2657650" cy="5188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600" b="1" dirty="0">
                <a:solidFill>
                  <a:srgbClr val="E15758"/>
                </a:solidFill>
                <a:latin typeface="Heebo" pitchFamily="2" charset="-79"/>
                <a:ea typeface="Helvetica Neue"/>
                <a:cs typeface="Heebo" pitchFamily="2" charset="-79"/>
              </a:rPr>
              <a:t>Offline Mode</a:t>
            </a:r>
          </a:p>
        </p:txBody>
      </p:sp>
      <p:sp>
        <p:nvSpPr>
          <p:cNvPr id="28" name="Google Shape;72;p15">
            <a:extLst>
              <a:ext uri="{FF2B5EF4-FFF2-40B4-BE49-F238E27FC236}">
                <a16:creationId xmlns:a16="http://schemas.microsoft.com/office/drawing/2014/main" id="{AFD74A9A-1FDE-49B2-8790-08694367FDE4}"/>
              </a:ext>
            </a:extLst>
          </p:cNvPr>
          <p:cNvSpPr/>
          <p:nvPr/>
        </p:nvSpPr>
        <p:spPr>
          <a:xfrm>
            <a:off x="1938661" y="2940984"/>
            <a:ext cx="3356769" cy="195706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909"/>
              </a:lnSpc>
            </a:pPr>
            <a:r>
              <a:rPr lang="en-IN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</a:rPr>
              <a:t>No Internet, No Problem!</a:t>
            </a:r>
          </a:p>
          <a:p>
            <a:r>
              <a:rPr lang="en-IN" sz="1600" dirty="0">
                <a:latin typeface="Heebo" pitchFamily="2" charset="-79"/>
                <a:ea typeface="Helvetica Neue"/>
                <a:cs typeface="Heebo" pitchFamily="2" charset="-79"/>
              </a:rPr>
              <a:t>Warehouses, Basements, Remote places, High-Security places - CICO supports even the areas with no internet connections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63967D-CD0E-4274-B325-085E9076F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50" y="627521"/>
            <a:ext cx="5821909" cy="58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FE28F-FBF6-43FF-AC2A-B7B01F06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28" y="711199"/>
            <a:ext cx="5948733" cy="5948733"/>
          </a:xfrm>
          <a:prstGeom prst="rect">
            <a:avLst/>
          </a:prstGeom>
        </p:spPr>
      </p:pic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FF9DBEBD-C1D0-544D-874C-F812C9D7E8E0}"/>
              </a:ext>
            </a:extLst>
          </p:cNvPr>
          <p:cNvSpPr/>
          <p:nvPr/>
        </p:nvSpPr>
        <p:spPr>
          <a:xfrm>
            <a:off x="1780982" y="3227590"/>
            <a:ext cx="3634297" cy="1782024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ghnut 31">
            <a:extLst>
              <a:ext uri="{FF2B5EF4-FFF2-40B4-BE49-F238E27FC236}">
                <a16:creationId xmlns:a16="http://schemas.microsoft.com/office/drawing/2014/main" id="{CCF65E73-9D51-2846-8C2D-C058B06C8172}"/>
              </a:ext>
            </a:extLst>
          </p:cNvPr>
          <p:cNvSpPr/>
          <p:nvPr/>
        </p:nvSpPr>
        <p:spPr>
          <a:xfrm>
            <a:off x="-3677234" y="1658552"/>
            <a:ext cx="4537918" cy="4537918"/>
          </a:xfrm>
          <a:prstGeom prst="donut">
            <a:avLst>
              <a:gd name="adj" fmla="val 16506"/>
            </a:avLst>
          </a:prstGeom>
          <a:solidFill>
            <a:srgbClr val="0B50C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6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9" y="343694"/>
            <a:ext cx="367807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Features Factored In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4755972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909"/>
              </a:lnSpc>
            </a:pPr>
            <a:r>
              <a:rPr lang="en-US" sz="1950" dirty="0">
                <a:latin typeface="Heebo" pitchFamily="2" charset="-79"/>
                <a:cs typeface="Heebo" pitchFamily="2" charset="-79"/>
              </a:rPr>
              <a:t>Key Features At Its Core</a:t>
            </a:r>
            <a:endParaRPr lang="en-IN" sz="1950" dirty="0"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0367B96-4FAA-0A49-A3D2-2179BD6A5E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0" y="4059508"/>
            <a:ext cx="2206728" cy="1957062"/>
          </a:xfrm>
          <a:prstGeom prst="rect">
            <a:avLst/>
          </a:prstGeom>
        </p:spPr>
      </p:pic>
      <p:sp>
        <p:nvSpPr>
          <p:cNvPr id="33" name="Doughnut 32">
            <a:extLst>
              <a:ext uri="{FF2B5EF4-FFF2-40B4-BE49-F238E27FC236}">
                <a16:creationId xmlns:a16="http://schemas.microsoft.com/office/drawing/2014/main" id="{594D64D5-6095-EF4A-B645-A74445947D42}"/>
              </a:ext>
            </a:extLst>
          </p:cNvPr>
          <p:cNvSpPr/>
          <p:nvPr/>
        </p:nvSpPr>
        <p:spPr>
          <a:xfrm>
            <a:off x="10640694" y="-3313566"/>
            <a:ext cx="4537918" cy="4537918"/>
          </a:xfrm>
          <a:prstGeom prst="donut">
            <a:avLst>
              <a:gd name="adj" fmla="val 11841"/>
            </a:avLst>
          </a:prstGeom>
          <a:solidFill>
            <a:srgbClr val="0B50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Google Shape;72;p15">
            <a:extLst>
              <a:ext uri="{FF2B5EF4-FFF2-40B4-BE49-F238E27FC236}">
                <a16:creationId xmlns:a16="http://schemas.microsoft.com/office/drawing/2014/main" id="{4D5018DB-DE08-6343-9CEF-4E3E1E29EBE1}"/>
              </a:ext>
            </a:extLst>
          </p:cNvPr>
          <p:cNvSpPr/>
          <p:nvPr/>
        </p:nvSpPr>
        <p:spPr>
          <a:xfrm>
            <a:off x="1938661" y="2416920"/>
            <a:ext cx="3795272" cy="5188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800" b="1" dirty="0">
                <a:solidFill>
                  <a:srgbClr val="E15758"/>
                </a:solidFill>
                <a:latin typeface="Heebo" pitchFamily="2" charset="-79"/>
                <a:ea typeface="Helvetica Neue"/>
                <a:cs typeface="Heebo" pitchFamily="2" charset="-79"/>
              </a:rPr>
              <a:t>Intelligent Alerts &amp; Real Time Insights</a:t>
            </a:r>
          </a:p>
        </p:txBody>
      </p:sp>
      <p:sp>
        <p:nvSpPr>
          <p:cNvPr id="28" name="Google Shape;72;p15">
            <a:extLst>
              <a:ext uri="{FF2B5EF4-FFF2-40B4-BE49-F238E27FC236}">
                <a16:creationId xmlns:a16="http://schemas.microsoft.com/office/drawing/2014/main" id="{AFD74A9A-1FDE-49B2-8790-08694367FDE4}"/>
              </a:ext>
            </a:extLst>
          </p:cNvPr>
          <p:cNvSpPr/>
          <p:nvPr/>
        </p:nvSpPr>
        <p:spPr>
          <a:xfrm>
            <a:off x="1938661" y="3144809"/>
            <a:ext cx="3356769" cy="195706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909"/>
              </a:lnSpc>
            </a:pPr>
            <a:r>
              <a:rPr lang="en-US" sz="1600" dirty="0">
                <a:latin typeface="Heebo" pitchFamily="2" charset="-79"/>
                <a:cs typeface="Heebo" pitchFamily="2" charset="-79"/>
              </a:rPr>
              <a:t>Intelligent – with intelligent &amp; </a:t>
            </a:r>
            <a:r>
              <a:rPr lang="en-US" sz="1600" dirty="0" err="1">
                <a:latin typeface="Heebo" pitchFamily="2" charset="-79"/>
                <a:cs typeface="Heebo" pitchFamily="2" charset="-79"/>
              </a:rPr>
              <a:t>realtime</a:t>
            </a:r>
            <a:r>
              <a:rPr lang="en-US" sz="1600" dirty="0">
                <a:latin typeface="Heebo" pitchFamily="2" charset="-79"/>
                <a:cs typeface="Heebo" pitchFamily="2" charset="-79"/>
              </a:rPr>
              <a:t> alerts, CICO empowers supervisors with real-time insights on employee clock in or clock out and frauds prevention features.</a:t>
            </a:r>
            <a:endParaRPr lang="en-IN" sz="16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198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ghnut 31">
            <a:extLst>
              <a:ext uri="{FF2B5EF4-FFF2-40B4-BE49-F238E27FC236}">
                <a16:creationId xmlns:a16="http://schemas.microsoft.com/office/drawing/2014/main" id="{CCF65E73-9D51-2846-8C2D-C058B06C8172}"/>
              </a:ext>
            </a:extLst>
          </p:cNvPr>
          <p:cNvSpPr/>
          <p:nvPr/>
        </p:nvSpPr>
        <p:spPr>
          <a:xfrm>
            <a:off x="-3677234" y="1658552"/>
            <a:ext cx="4537918" cy="4537918"/>
          </a:xfrm>
          <a:prstGeom prst="donut">
            <a:avLst>
              <a:gd name="adj" fmla="val 16506"/>
            </a:avLst>
          </a:prstGeom>
          <a:solidFill>
            <a:srgbClr val="0B50C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7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9" y="343694"/>
            <a:ext cx="367807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Features Factored In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4755972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909"/>
              </a:lnSpc>
            </a:pPr>
            <a:r>
              <a:rPr lang="en-US" sz="1950" dirty="0">
                <a:latin typeface="Heebo" pitchFamily="2" charset="-79"/>
                <a:cs typeface="Heebo" pitchFamily="2" charset="-79"/>
              </a:rPr>
              <a:t>Key Features At Its Core</a:t>
            </a:r>
            <a:endParaRPr lang="en-IN" sz="1950" dirty="0">
              <a:latin typeface="Heebo" pitchFamily="2" charset="-79"/>
              <a:cs typeface="Heebo" pitchFamily="2" charset="-79"/>
              <a:sym typeface="Helvetica Neue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0367B96-4FAA-0A49-A3D2-2179BD6A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0" y="4059508"/>
            <a:ext cx="2206728" cy="1957062"/>
          </a:xfrm>
          <a:prstGeom prst="rect">
            <a:avLst/>
          </a:prstGeom>
        </p:spPr>
      </p:pic>
      <p:sp>
        <p:nvSpPr>
          <p:cNvPr id="33" name="Doughnut 32">
            <a:extLst>
              <a:ext uri="{FF2B5EF4-FFF2-40B4-BE49-F238E27FC236}">
                <a16:creationId xmlns:a16="http://schemas.microsoft.com/office/drawing/2014/main" id="{594D64D5-6095-EF4A-B645-A74445947D42}"/>
              </a:ext>
            </a:extLst>
          </p:cNvPr>
          <p:cNvSpPr/>
          <p:nvPr/>
        </p:nvSpPr>
        <p:spPr>
          <a:xfrm>
            <a:off x="10640694" y="-3313566"/>
            <a:ext cx="4537918" cy="4537918"/>
          </a:xfrm>
          <a:prstGeom prst="donut">
            <a:avLst>
              <a:gd name="adj" fmla="val 11841"/>
            </a:avLst>
          </a:prstGeom>
          <a:solidFill>
            <a:srgbClr val="0B50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A3471230-4910-4EB5-B383-EC4AB2592E74}"/>
              </a:ext>
            </a:extLst>
          </p:cNvPr>
          <p:cNvSpPr/>
          <p:nvPr/>
        </p:nvSpPr>
        <p:spPr>
          <a:xfrm>
            <a:off x="1378673" y="2444864"/>
            <a:ext cx="2128970" cy="1314336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89B306-5B91-43FD-BA6A-6D46D61A8E3E}"/>
              </a:ext>
            </a:extLst>
          </p:cNvPr>
          <p:cNvSpPr/>
          <p:nvPr/>
        </p:nvSpPr>
        <p:spPr>
          <a:xfrm>
            <a:off x="1523307" y="2847119"/>
            <a:ext cx="527971" cy="527971"/>
          </a:xfrm>
          <a:prstGeom prst="ellipse">
            <a:avLst/>
          </a:prstGeom>
          <a:solidFill>
            <a:srgbClr val="E1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72;p15">
            <a:extLst>
              <a:ext uri="{FF2B5EF4-FFF2-40B4-BE49-F238E27FC236}">
                <a16:creationId xmlns:a16="http://schemas.microsoft.com/office/drawing/2014/main" id="{12E771D8-F25A-4001-9736-D93E31B4192C}"/>
              </a:ext>
            </a:extLst>
          </p:cNvPr>
          <p:cNvSpPr/>
          <p:nvPr/>
        </p:nvSpPr>
        <p:spPr>
          <a:xfrm>
            <a:off x="1523307" y="1788328"/>
            <a:ext cx="2657650" cy="5188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600" b="1" dirty="0">
                <a:solidFill>
                  <a:srgbClr val="E15758"/>
                </a:solidFill>
                <a:latin typeface="Heebo" pitchFamily="2" charset="-79"/>
                <a:ea typeface="Helvetica Neue"/>
                <a:cs typeface="Heebo" pitchFamily="2" charset="-79"/>
              </a:rPr>
              <a:t>Other Features</a:t>
            </a:r>
          </a:p>
        </p:txBody>
      </p:sp>
      <p:sp>
        <p:nvSpPr>
          <p:cNvPr id="22" name="Google Shape;72;p15">
            <a:extLst>
              <a:ext uri="{FF2B5EF4-FFF2-40B4-BE49-F238E27FC236}">
                <a16:creationId xmlns:a16="http://schemas.microsoft.com/office/drawing/2014/main" id="{960A0295-EF30-4E87-AB91-28213D7E92C9}"/>
              </a:ext>
            </a:extLst>
          </p:cNvPr>
          <p:cNvSpPr/>
          <p:nvPr/>
        </p:nvSpPr>
        <p:spPr>
          <a:xfrm>
            <a:off x="2051007" y="2955144"/>
            <a:ext cx="1407669" cy="31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Dynamic Rule Engine</a:t>
            </a:r>
          </a:p>
        </p:txBody>
      </p:sp>
      <p:sp>
        <p:nvSpPr>
          <p:cNvPr id="34" name="Rounded Rectangle 197">
            <a:extLst>
              <a:ext uri="{FF2B5EF4-FFF2-40B4-BE49-F238E27FC236}">
                <a16:creationId xmlns:a16="http://schemas.microsoft.com/office/drawing/2014/main" id="{25D8869C-843E-418E-BAF5-758ECE988303}"/>
              </a:ext>
            </a:extLst>
          </p:cNvPr>
          <p:cNvSpPr/>
          <p:nvPr/>
        </p:nvSpPr>
        <p:spPr>
          <a:xfrm>
            <a:off x="3626976" y="2444864"/>
            <a:ext cx="2128970" cy="1314336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740219-7B03-4907-A1C5-78C9B6BD7E6A}"/>
              </a:ext>
            </a:extLst>
          </p:cNvPr>
          <p:cNvSpPr/>
          <p:nvPr/>
        </p:nvSpPr>
        <p:spPr>
          <a:xfrm>
            <a:off x="3771610" y="2847119"/>
            <a:ext cx="527971" cy="527971"/>
          </a:xfrm>
          <a:prstGeom prst="ellipse">
            <a:avLst/>
          </a:prstGeom>
          <a:solidFill>
            <a:srgbClr val="E1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72;p15">
            <a:extLst>
              <a:ext uri="{FF2B5EF4-FFF2-40B4-BE49-F238E27FC236}">
                <a16:creationId xmlns:a16="http://schemas.microsoft.com/office/drawing/2014/main" id="{D3754C6B-DC34-4FE5-8595-2EF96967EC58}"/>
              </a:ext>
            </a:extLst>
          </p:cNvPr>
          <p:cNvSpPr/>
          <p:nvPr/>
        </p:nvSpPr>
        <p:spPr>
          <a:xfrm>
            <a:off x="4299311" y="2922936"/>
            <a:ext cx="1507414" cy="4092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Pre-Integrated with SAP </a:t>
            </a:r>
          </a:p>
        </p:txBody>
      </p:sp>
      <p:sp>
        <p:nvSpPr>
          <p:cNvPr id="48" name="Rounded Rectangle 197">
            <a:extLst>
              <a:ext uri="{FF2B5EF4-FFF2-40B4-BE49-F238E27FC236}">
                <a16:creationId xmlns:a16="http://schemas.microsoft.com/office/drawing/2014/main" id="{CA0EEB77-93D0-4FA1-8ECC-828C8F9670D4}"/>
              </a:ext>
            </a:extLst>
          </p:cNvPr>
          <p:cNvSpPr/>
          <p:nvPr/>
        </p:nvSpPr>
        <p:spPr>
          <a:xfrm>
            <a:off x="1378673" y="3913881"/>
            <a:ext cx="2128970" cy="1314336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D1B6045-A827-4926-8680-1423E792C80F}"/>
              </a:ext>
            </a:extLst>
          </p:cNvPr>
          <p:cNvSpPr/>
          <p:nvPr/>
        </p:nvSpPr>
        <p:spPr>
          <a:xfrm>
            <a:off x="1523307" y="4316136"/>
            <a:ext cx="527971" cy="527971"/>
          </a:xfrm>
          <a:prstGeom prst="ellipse">
            <a:avLst/>
          </a:prstGeom>
          <a:solidFill>
            <a:srgbClr val="E1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72;p15">
            <a:extLst>
              <a:ext uri="{FF2B5EF4-FFF2-40B4-BE49-F238E27FC236}">
                <a16:creationId xmlns:a16="http://schemas.microsoft.com/office/drawing/2014/main" id="{A6E98200-06DB-4314-B94D-4A0EF6018741}"/>
              </a:ext>
            </a:extLst>
          </p:cNvPr>
          <p:cNvSpPr/>
          <p:nvPr/>
        </p:nvSpPr>
        <p:spPr>
          <a:xfrm>
            <a:off x="2051008" y="4375504"/>
            <a:ext cx="1311952" cy="40923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Available on both iOS &amp; Android</a:t>
            </a:r>
            <a:endParaRPr lang="en-IN" sz="1400" dirty="0">
              <a:solidFill>
                <a:srgbClr val="0B50C4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53" name="Rounded Rectangle 197">
            <a:extLst>
              <a:ext uri="{FF2B5EF4-FFF2-40B4-BE49-F238E27FC236}">
                <a16:creationId xmlns:a16="http://schemas.microsoft.com/office/drawing/2014/main" id="{048A465A-63B8-47AA-A6D6-1485C7EF3176}"/>
              </a:ext>
            </a:extLst>
          </p:cNvPr>
          <p:cNvSpPr/>
          <p:nvPr/>
        </p:nvSpPr>
        <p:spPr>
          <a:xfrm>
            <a:off x="3626976" y="3913881"/>
            <a:ext cx="2128970" cy="1314336"/>
          </a:xfrm>
          <a:prstGeom prst="roundRect">
            <a:avLst/>
          </a:prstGeom>
          <a:solidFill>
            <a:srgbClr val="F3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8CE3B0-1ED6-455C-B662-C54D0183DF41}"/>
              </a:ext>
            </a:extLst>
          </p:cNvPr>
          <p:cNvSpPr/>
          <p:nvPr/>
        </p:nvSpPr>
        <p:spPr>
          <a:xfrm>
            <a:off x="3771610" y="4316136"/>
            <a:ext cx="527971" cy="527971"/>
          </a:xfrm>
          <a:prstGeom prst="ellipse">
            <a:avLst/>
          </a:prstGeom>
          <a:solidFill>
            <a:srgbClr val="E1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72;p15">
            <a:extLst>
              <a:ext uri="{FF2B5EF4-FFF2-40B4-BE49-F238E27FC236}">
                <a16:creationId xmlns:a16="http://schemas.microsoft.com/office/drawing/2014/main" id="{2E34FED4-5C8F-4ABF-B9CC-13F29CB4FF90}"/>
              </a:ext>
            </a:extLst>
          </p:cNvPr>
          <p:cNvSpPr/>
          <p:nvPr/>
        </p:nvSpPr>
        <p:spPr>
          <a:xfrm>
            <a:off x="4299311" y="4424160"/>
            <a:ext cx="1238968" cy="31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rgbClr val="0B50C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Dedicated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2CC11-0215-4D42-AEA7-20613205B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010" y="2936583"/>
            <a:ext cx="326184" cy="326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A0F561-F946-4A27-A7BC-78F0E88E6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190" y="2974699"/>
            <a:ext cx="272811" cy="27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D41453-F96A-4AB4-BCCC-C37AE06A1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559" y="4422388"/>
            <a:ext cx="315467" cy="315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12F39-86A0-4088-A5D1-416C77EC0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636" y="4408922"/>
            <a:ext cx="311919" cy="3119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59A8D32-E56E-486F-A6D5-9A0747EEF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277" y="1295302"/>
            <a:ext cx="4550850" cy="45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CEB8B5D-8AA7-6C45-9FF1-3E1C7AA8C9CE}"/>
              </a:ext>
            </a:extLst>
          </p:cNvPr>
          <p:cNvSpPr/>
          <p:nvPr/>
        </p:nvSpPr>
        <p:spPr>
          <a:xfrm>
            <a:off x="662718" y="2434479"/>
            <a:ext cx="3278455" cy="2526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B76F2C9-C8B1-494F-8038-CACA5581DB77}"/>
              </a:ext>
            </a:extLst>
          </p:cNvPr>
          <p:cNvSpPr/>
          <p:nvPr/>
        </p:nvSpPr>
        <p:spPr>
          <a:xfrm>
            <a:off x="4452666" y="2434479"/>
            <a:ext cx="3278455" cy="2526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D7FAB2A-A437-7441-BF6A-5854F9A90C54}"/>
              </a:ext>
            </a:extLst>
          </p:cNvPr>
          <p:cNvSpPr/>
          <p:nvPr/>
        </p:nvSpPr>
        <p:spPr>
          <a:xfrm>
            <a:off x="8230582" y="2434479"/>
            <a:ext cx="3278455" cy="2526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6806" dist="38100" dir="2700000" algn="tl" rotWithShape="0">
              <a:prstClr val="black">
                <a:alpha val="2764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E6E078A-B97A-5A48-8AA6-6CD7258E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6A16A-8904-B64F-8E17-00B432EEC686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A5692E-8874-9F42-9AE5-F0224A1BCB8E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51E11D-2507-A745-A5DB-C8491BC28566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8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61" name="Google Shape;62;p14">
            <a:extLst>
              <a:ext uri="{FF2B5EF4-FFF2-40B4-BE49-F238E27FC236}">
                <a16:creationId xmlns:a16="http://schemas.microsoft.com/office/drawing/2014/main" id="{3BCDD6A5-CC14-054D-9E36-F1FAD2DC04A2}"/>
              </a:ext>
            </a:extLst>
          </p:cNvPr>
          <p:cNvSpPr txBox="1"/>
          <p:nvPr/>
        </p:nvSpPr>
        <p:spPr>
          <a:xfrm>
            <a:off x="507848" y="343694"/>
            <a:ext cx="634933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IN" sz="2800" dirty="0">
                <a:solidFill>
                  <a:srgbClr val="2188D4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CICO Makes Things Simple For All</a:t>
            </a:r>
          </a:p>
        </p:txBody>
      </p:sp>
      <p:sp>
        <p:nvSpPr>
          <p:cNvPr id="62" name="Google Shape;63;p14">
            <a:extLst>
              <a:ext uri="{FF2B5EF4-FFF2-40B4-BE49-F238E27FC236}">
                <a16:creationId xmlns:a16="http://schemas.microsoft.com/office/drawing/2014/main" id="{90F01AF5-7608-784F-A614-FF0F6E22021D}"/>
              </a:ext>
            </a:extLst>
          </p:cNvPr>
          <p:cNvSpPr txBox="1"/>
          <p:nvPr/>
        </p:nvSpPr>
        <p:spPr>
          <a:xfrm>
            <a:off x="535556" y="872919"/>
            <a:ext cx="6349338" cy="5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95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Be It Employees. Be It The Enterprise.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42E8F-FEBF-EA4D-B609-62B2CF9192AD}"/>
              </a:ext>
            </a:extLst>
          </p:cNvPr>
          <p:cNvCxnSpPr/>
          <p:nvPr/>
        </p:nvCxnSpPr>
        <p:spPr>
          <a:xfrm>
            <a:off x="410277" y="404487"/>
            <a:ext cx="0" cy="853734"/>
          </a:xfrm>
          <a:prstGeom prst="line">
            <a:avLst/>
          </a:prstGeom>
          <a:ln w="57150">
            <a:solidFill>
              <a:srgbClr val="FF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117;p19">
            <a:extLst>
              <a:ext uri="{FF2B5EF4-FFF2-40B4-BE49-F238E27FC236}">
                <a16:creationId xmlns:a16="http://schemas.microsoft.com/office/drawing/2014/main" id="{9453C46C-338A-5145-BCDF-30CA98913C4B}"/>
              </a:ext>
            </a:extLst>
          </p:cNvPr>
          <p:cNvSpPr/>
          <p:nvPr/>
        </p:nvSpPr>
        <p:spPr>
          <a:xfrm>
            <a:off x="1766338" y="3340674"/>
            <a:ext cx="1891262" cy="10662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Employees stay safe and avoid queues – every day.</a:t>
            </a:r>
            <a:endParaRPr sz="1300" dirty="0">
              <a:latin typeface="Heebo" pitchFamily="2" charset="-79"/>
              <a:ea typeface="Helvetica Neue"/>
              <a:cs typeface="Heebo" pitchFamily="2" charset="-79"/>
              <a:sym typeface="Helvetica Neue"/>
            </a:endParaRPr>
          </a:p>
        </p:txBody>
      </p:sp>
      <p:sp>
        <p:nvSpPr>
          <p:cNvPr id="46" name="Google Shape;118;p19">
            <a:extLst>
              <a:ext uri="{FF2B5EF4-FFF2-40B4-BE49-F238E27FC236}">
                <a16:creationId xmlns:a16="http://schemas.microsoft.com/office/drawing/2014/main" id="{547FEE3C-9387-1842-A896-14230AA676D1}"/>
              </a:ext>
            </a:extLst>
          </p:cNvPr>
          <p:cNvSpPr/>
          <p:nvPr/>
        </p:nvSpPr>
        <p:spPr>
          <a:xfrm>
            <a:off x="9322171" y="3428437"/>
            <a:ext cx="2006694" cy="10662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Improved employee productivity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and informed decisions by their supervisors benefit business processes.</a:t>
            </a:r>
            <a:r>
              <a:rPr lang="e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.</a:t>
            </a:r>
            <a:endParaRPr sz="1300" dirty="0">
              <a:latin typeface="Heebo" pitchFamily="2" charset="-79"/>
              <a:ea typeface="Helvetica Neue"/>
              <a:cs typeface="Heebo" pitchFamily="2" charset="-79"/>
              <a:sym typeface="Helvetica Neue"/>
            </a:endParaRPr>
          </a:p>
        </p:txBody>
      </p:sp>
      <p:sp>
        <p:nvSpPr>
          <p:cNvPr id="47" name="Google Shape;119;p19">
            <a:extLst>
              <a:ext uri="{FF2B5EF4-FFF2-40B4-BE49-F238E27FC236}">
                <a16:creationId xmlns:a16="http://schemas.microsoft.com/office/drawing/2014/main" id="{3601F62D-BF0E-6C47-AE0C-2F27FE0E57AE}"/>
              </a:ext>
            </a:extLst>
          </p:cNvPr>
          <p:cNvSpPr/>
          <p:nvPr/>
        </p:nvSpPr>
        <p:spPr>
          <a:xfrm>
            <a:off x="5544254" y="3426835"/>
            <a:ext cx="1999546" cy="10662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Complete and instant visibility on movement, time utilization, and detailed reports benefit administrators.</a:t>
            </a:r>
            <a:r>
              <a:rPr lang="en" sz="1300" dirty="0">
                <a:latin typeface="Heebo" pitchFamily="2" charset="-79"/>
                <a:ea typeface="Helvetica Neue"/>
                <a:cs typeface="Heebo" pitchFamily="2" charset="-79"/>
                <a:sym typeface="Helvetica Neue"/>
              </a:rPr>
              <a:t>.</a:t>
            </a:r>
            <a:endParaRPr sz="1300" dirty="0">
              <a:latin typeface="Heebo" pitchFamily="2" charset="-79"/>
              <a:ea typeface="Helvetica Neue"/>
              <a:cs typeface="Heebo" pitchFamily="2" charset="-79"/>
              <a:sym typeface="Helvetica Neue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D10C549-DA0E-4443-BBA6-DA1882CB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9" y="2822129"/>
            <a:ext cx="431568" cy="42449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85DC4F4-E533-4243-8F7A-01FAF8003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778" y="2797745"/>
            <a:ext cx="424494" cy="424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566AC-1613-3745-941E-3C08D171CE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8206" y="2765013"/>
            <a:ext cx="499084" cy="4990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605FEE-AC05-9D46-ADFC-B2058F2FD9BB}"/>
              </a:ext>
            </a:extLst>
          </p:cNvPr>
          <p:cNvSpPr/>
          <p:nvPr/>
        </p:nvSpPr>
        <p:spPr>
          <a:xfrm>
            <a:off x="863135" y="2622321"/>
            <a:ext cx="806116" cy="806116"/>
          </a:xfrm>
          <a:prstGeom prst="ellipse">
            <a:avLst/>
          </a:prstGeom>
          <a:noFill/>
          <a:ln w="19050">
            <a:solidFill>
              <a:srgbClr val="0B5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02D9273-662A-1A48-BD60-2086B215AB5E}"/>
              </a:ext>
            </a:extLst>
          </p:cNvPr>
          <p:cNvSpPr/>
          <p:nvPr/>
        </p:nvSpPr>
        <p:spPr>
          <a:xfrm>
            <a:off x="4641051" y="2622321"/>
            <a:ext cx="806116" cy="806116"/>
          </a:xfrm>
          <a:prstGeom prst="ellipse">
            <a:avLst/>
          </a:prstGeom>
          <a:noFill/>
          <a:ln w="19050">
            <a:solidFill>
              <a:srgbClr val="0B5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03F332A-9B93-6342-8565-3E715017FD55}"/>
              </a:ext>
            </a:extLst>
          </p:cNvPr>
          <p:cNvSpPr/>
          <p:nvPr/>
        </p:nvSpPr>
        <p:spPr>
          <a:xfrm>
            <a:off x="8418967" y="2622321"/>
            <a:ext cx="806116" cy="806116"/>
          </a:xfrm>
          <a:prstGeom prst="ellipse">
            <a:avLst/>
          </a:prstGeom>
          <a:noFill/>
          <a:ln w="19050">
            <a:solidFill>
              <a:srgbClr val="0B5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62;p14">
            <a:extLst>
              <a:ext uri="{FF2B5EF4-FFF2-40B4-BE49-F238E27FC236}">
                <a16:creationId xmlns:a16="http://schemas.microsoft.com/office/drawing/2014/main" id="{A48F70FD-820F-8D47-BF68-335E944F0B93}"/>
              </a:ext>
            </a:extLst>
          </p:cNvPr>
          <p:cNvSpPr txBox="1"/>
          <p:nvPr/>
        </p:nvSpPr>
        <p:spPr>
          <a:xfrm>
            <a:off x="1766340" y="2812921"/>
            <a:ext cx="133298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IN" sz="2000" dirty="0"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Employee</a:t>
            </a:r>
          </a:p>
        </p:txBody>
      </p:sp>
      <p:sp>
        <p:nvSpPr>
          <p:cNvPr id="76" name="Google Shape;62;p14">
            <a:extLst>
              <a:ext uri="{FF2B5EF4-FFF2-40B4-BE49-F238E27FC236}">
                <a16:creationId xmlns:a16="http://schemas.microsoft.com/office/drawing/2014/main" id="{0A40DD90-A7BB-8342-9548-7B479CC55B12}"/>
              </a:ext>
            </a:extLst>
          </p:cNvPr>
          <p:cNvSpPr txBox="1"/>
          <p:nvPr/>
        </p:nvSpPr>
        <p:spPr>
          <a:xfrm>
            <a:off x="5544254" y="2812921"/>
            <a:ext cx="199954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IN" sz="2000" dirty="0"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Administrator</a:t>
            </a:r>
          </a:p>
        </p:txBody>
      </p:sp>
      <p:sp>
        <p:nvSpPr>
          <p:cNvPr id="77" name="Google Shape;62;p14">
            <a:extLst>
              <a:ext uri="{FF2B5EF4-FFF2-40B4-BE49-F238E27FC236}">
                <a16:creationId xmlns:a16="http://schemas.microsoft.com/office/drawing/2014/main" id="{249DEB7E-E08E-A74B-BD5B-FEBCCC81D990}"/>
              </a:ext>
            </a:extLst>
          </p:cNvPr>
          <p:cNvSpPr txBox="1"/>
          <p:nvPr/>
        </p:nvSpPr>
        <p:spPr>
          <a:xfrm>
            <a:off x="9322171" y="2812921"/>
            <a:ext cx="164924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IN" sz="2000" dirty="0"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Enterprise</a:t>
            </a:r>
          </a:p>
        </p:txBody>
      </p:sp>
    </p:spTree>
    <p:extLst>
      <p:ext uri="{BB962C8B-B14F-4D97-AF65-F5344CB8AC3E}">
        <p14:creationId xmlns:p14="http://schemas.microsoft.com/office/powerpoint/2010/main" val="375289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DVANCED">
            <a:extLst>
              <a:ext uri="{FF2B5EF4-FFF2-40B4-BE49-F238E27FC236}">
                <a16:creationId xmlns:a16="http://schemas.microsoft.com/office/drawing/2014/main" id="{986176F0-8592-3946-8B74-A05700F8B0F1}"/>
              </a:ext>
            </a:extLst>
          </p:cNvPr>
          <p:cNvSpPr txBox="1"/>
          <p:nvPr/>
        </p:nvSpPr>
        <p:spPr>
          <a:xfrm>
            <a:off x="376785" y="305459"/>
            <a:ext cx="44776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Consider CICO?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EEA98-1961-7A4B-B9B4-17D947DA726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11557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alidate every strategic decision and product development">
            <a:extLst>
              <a:ext uri="{FF2B5EF4-FFF2-40B4-BE49-F238E27FC236}">
                <a16:creationId xmlns:a16="http://schemas.microsoft.com/office/drawing/2014/main" id="{A3925985-C5B9-C44C-AFD8-E94427DF4F45}"/>
              </a:ext>
            </a:extLst>
          </p:cNvPr>
          <p:cNvSpPr txBox="1"/>
          <p:nvPr/>
        </p:nvSpPr>
        <p:spPr>
          <a:xfrm>
            <a:off x="9108547" y="1948833"/>
            <a:ext cx="1041289" cy="27186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Queue-less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8083E3-2CA4-EA48-A40C-56639F176227}"/>
              </a:ext>
            </a:extLst>
          </p:cNvPr>
          <p:cNvSpPr/>
          <p:nvPr/>
        </p:nvSpPr>
        <p:spPr>
          <a:xfrm>
            <a:off x="8085668" y="1960887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Validate every strategic decision and product development">
            <a:extLst>
              <a:ext uri="{FF2B5EF4-FFF2-40B4-BE49-F238E27FC236}">
                <a16:creationId xmlns:a16="http://schemas.microsoft.com/office/drawing/2014/main" id="{6AD25BEE-0542-0740-A322-EA3DF99A7200}"/>
              </a:ext>
            </a:extLst>
          </p:cNvPr>
          <p:cNvSpPr txBox="1"/>
          <p:nvPr/>
        </p:nvSpPr>
        <p:spPr>
          <a:xfrm>
            <a:off x="1807518" y="4293515"/>
            <a:ext cx="1825117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Seamless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9F19B0-DEC5-1F44-B11C-2C9F91F5B35D}"/>
              </a:ext>
            </a:extLst>
          </p:cNvPr>
          <p:cNvSpPr/>
          <p:nvPr/>
        </p:nvSpPr>
        <p:spPr>
          <a:xfrm>
            <a:off x="764151" y="4232130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E466B2-1A66-A448-8820-883C37D3BA28}"/>
              </a:ext>
            </a:extLst>
          </p:cNvPr>
          <p:cNvSpPr/>
          <p:nvPr/>
        </p:nvSpPr>
        <p:spPr>
          <a:xfrm>
            <a:off x="761161" y="1970046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Validate every strategic decision and product development">
            <a:extLst>
              <a:ext uri="{FF2B5EF4-FFF2-40B4-BE49-F238E27FC236}">
                <a16:creationId xmlns:a16="http://schemas.microsoft.com/office/drawing/2014/main" id="{5E4FE493-9BCB-684F-BB27-5B8016190297}"/>
              </a:ext>
            </a:extLst>
          </p:cNvPr>
          <p:cNvSpPr txBox="1"/>
          <p:nvPr/>
        </p:nvSpPr>
        <p:spPr>
          <a:xfrm>
            <a:off x="5536692" y="4293515"/>
            <a:ext cx="1238180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b="1" dirty="0" err="1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Lagless</a:t>
            </a:r>
            <a:endParaRPr sz="1200" b="1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B03DC6-F31C-0D4F-A2E1-A0972EF5A1B8}"/>
              </a:ext>
            </a:extLst>
          </p:cNvPr>
          <p:cNvSpPr/>
          <p:nvPr/>
        </p:nvSpPr>
        <p:spPr>
          <a:xfrm>
            <a:off x="4510631" y="4232130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Validate every strategic decision and product development">
            <a:extLst>
              <a:ext uri="{FF2B5EF4-FFF2-40B4-BE49-F238E27FC236}">
                <a16:creationId xmlns:a16="http://schemas.microsoft.com/office/drawing/2014/main" id="{98021FAF-0379-5A4E-8BEA-E1A5372EBE7F}"/>
              </a:ext>
            </a:extLst>
          </p:cNvPr>
          <p:cNvSpPr txBox="1"/>
          <p:nvPr/>
        </p:nvSpPr>
        <p:spPr>
          <a:xfrm>
            <a:off x="9108547" y="4293515"/>
            <a:ext cx="1747876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Maintenance-less</a:t>
            </a:r>
            <a:endParaRPr sz="1200" b="1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D8831D7-6B71-E944-BC2B-C17A71644BE1}"/>
              </a:ext>
            </a:extLst>
          </p:cNvPr>
          <p:cNvSpPr/>
          <p:nvPr/>
        </p:nvSpPr>
        <p:spPr>
          <a:xfrm>
            <a:off x="8088658" y="4157625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5536691" y="1948833"/>
            <a:ext cx="1999739" cy="27186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Contactless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43EB93D-6B27-0640-BD8C-D04C5C690090}"/>
              </a:ext>
            </a:extLst>
          </p:cNvPr>
          <p:cNvSpPr/>
          <p:nvPr/>
        </p:nvSpPr>
        <p:spPr>
          <a:xfrm>
            <a:off x="4491306" y="1966604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F6F66DE-301A-8B43-91B0-CC5D4C1AE747}"/>
              </a:ext>
            </a:extLst>
          </p:cNvPr>
          <p:cNvCxnSpPr>
            <a:cxnSpLocks/>
          </p:cNvCxnSpPr>
          <p:nvPr/>
        </p:nvCxnSpPr>
        <p:spPr>
          <a:xfrm>
            <a:off x="728732" y="3676085"/>
            <a:ext cx="1070210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861387-EE23-2540-BD30-86113BE8525F}"/>
              </a:ext>
            </a:extLst>
          </p:cNvPr>
          <p:cNvCxnSpPr>
            <a:cxnSpLocks/>
          </p:cNvCxnSpPr>
          <p:nvPr/>
        </p:nvCxnSpPr>
        <p:spPr>
          <a:xfrm>
            <a:off x="4013985" y="186923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2DAD9D-433D-6941-A138-1E192042AC62}"/>
              </a:ext>
            </a:extLst>
          </p:cNvPr>
          <p:cNvCxnSpPr>
            <a:cxnSpLocks/>
          </p:cNvCxnSpPr>
          <p:nvPr/>
        </p:nvCxnSpPr>
        <p:spPr>
          <a:xfrm>
            <a:off x="7597752" y="185361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15CCDC-C582-E341-B713-613644915E38}"/>
              </a:ext>
            </a:extLst>
          </p:cNvPr>
          <p:cNvCxnSpPr>
            <a:cxnSpLocks/>
          </p:cNvCxnSpPr>
          <p:nvPr/>
        </p:nvCxnSpPr>
        <p:spPr>
          <a:xfrm>
            <a:off x="4013985" y="3976955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CA18916-5B4E-5F4D-8E60-3881E945303F}"/>
              </a:ext>
            </a:extLst>
          </p:cNvPr>
          <p:cNvCxnSpPr>
            <a:cxnSpLocks/>
          </p:cNvCxnSpPr>
          <p:nvPr/>
        </p:nvCxnSpPr>
        <p:spPr>
          <a:xfrm>
            <a:off x="7597752" y="3976955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1845013" y="1941139"/>
            <a:ext cx="1901647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Internet-less</a:t>
            </a:r>
            <a:endParaRPr lang="en-US" sz="1100" dirty="0">
              <a:solidFill>
                <a:srgbClr val="EB3A4A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59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1849541" y="2217822"/>
            <a:ext cx="1835800" cy="1265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online and offline, so clock in and clock out and their tracking doesn't get hampered.</a:t>
            </a:r>
          </a:p>
        </p:txBody>
      </p:sp>
      <p:sp>
        <p:nvSpPr>
          <p:cNvPr id="62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5536691" y="2217821"/>
            <a:ext cx="1948173" cy="12850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Facial or finger recognition on smartphones to allow clock in or clock out on the go.</a:t>
            </a:r>
          </a:p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9100502" y="2217821"/>
            <a:ext cx="2330325" cy="1631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 code scanning inside the premises also enables to avoid standing in a long queue.</a:t>
            </a:r>
          </a:p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9100503" y="4556274"/>
            <a:ext cx="2246006" cy="1631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CICO doesn’t require regular maintenance and can be scalable to keep up with technology.</a:t>
            </a: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5551398" y="4556274"/>
            <a:ext cx="1852460" cy="14628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CI/CO alerts and geofencing notifications save the time of supervisors.</a:t>
            </a:r>
          </a:p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1807518" y="4556275"/>
            <a:ext cx="2039048" cy="6419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Gets easily integrated with HRIS software to provide seamless reports.</a:t>
            </a:r>
          </a:p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43811" y="2114895"/>
            <a:ext cx="508111" cy="5081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1782" y="2182143"/>
            <a:ext cx="409190" cy="40919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6282" y="4417781"/>
            <a:ext cx="450109" cy="450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1F221-E7A6-4047-83EF-545AA5ACD882}"/>
              </a:ext>
            </a:extLst>
          </p:cNvPr>
          <p:cNvSpPr txBox="1"/>
          <p:nvPr/>
        </p:nvSpPr>
        <p:spPr>
          <a:xfrm>
            <a:off x="1089498" y="-3443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4200EB6-EE85-D4B0-F5FE-A14F2B0E9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92" y="6324622"/>
            <a:ext cx="1046116" cy="37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84933B-1BAC-F025-402A-CF7BB3E8A71C}"/>
              </a:ext>
            </a:extLst>
          </p:cNvPr>
          <p:cNvCxnSpPr>
            <a:cxnSpLocks/>
          </p:cNvCxnSpPr>
          <p:nvPr/>
        </p:nvCxnSpPr>
        <p:spPr>
          <a:xfrm>
            <a:off x="1108364" y="6514305"/>
            <a:ext cx="10646274" cy="0"/>
          </a:xfrm>
          <a:prstGeom prst="line">
            <a:avLst/>
          </a:prstGeom>
          <a:ln w="9525">
            <a:solidFill>
              <a:srgbClr val="218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FFA675-25EA-4FA8-C3ED-5D4E88252794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9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D32A3-051E-E4C5-FDE8-99C73AA99659}"/>
              </a:ext>
            </a:extLst>
          </p:cNvPr>
          <p:cNvSpPr txBox="1"/>
          <p:nvPr/>
        </p:nvSpPr>
        <p:spPr>
          <a:xfrm>
            <a:off x="11907196" y="65411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9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BC751-F489-D2E1-AEE9-8C4B801E3336}"/>
              </a:ext>
            </a:extLst>
          </p:cNvPr>
          <p:cNvSpPr txBox="1"/>
          <p:nvPr/>
        </p:nvSpPr>
        <p:spPr>
          <a:xfrm>
            <a:off x="11733730" y="6514302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9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92FC2F-A8DE-F5EA-D9F2-E587B024DF80}"/>
              </a:ext>
            </a:extLst>
          </p:cNvPr>
          <p:cNvSpPr/>
          <p:nvPr/>
        </p:nvSpPr>
        <p:spPr>
          <a:xfrm>
            <a:off x="11745560" y="6374387"/>
            <a:ext cx="285548" cy="285546"/>
          </a:xfrm>
          <a:prstGeom prst="ellipse">
            <a:avLst/>
          </a:prstGeom>
          <a:solidFill>
            <a:srgbClr val="2188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EA625-D632-13AA-5A23-618079A2D49F}"/>
              </a:ext>
            </a:extLst>
          </p:cNvPr>
          <p:cNvSpPr txBox="1"/>
          <p:nvPr/>
        </p:nvSpPr>
        <p:spPr>
          <a:xfrm>
            <a:off x="11754796" y="6388735"/>
            <a:ext cx="27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Heebo Medium" pitchFamily="2" charset="-79"/>
                <a:ea typeface="Helvetica Neue"/>
                <a:cs typeface="Heebo Medium" pitchFamily="2" charset="-79"/>
                <a:sym typeface="Helvetica Neue"/>
              </a:rPr>
              <a:t>9</a:t>
            </a:r>
            <a:endParaRPr lang="en-IN" sz="1400" dirty="0">
              <a:solidFill>
                <a:schemeClr val="bg1"/>
              </a:solidFill>
              <a:latin typeface="Heebo Medium" pitchFamily="2" charset="-79"/>
              <a:ea typeface="Helvetica Neue"/>
              <a:cs typeface="Heebo Medium" pitchFamily="2" charset="-79"/>
              <a:sym typeface="Helvetica Neue"/>
            </a:endParaRP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A3F046C2-0B4F-4D7C-C19E-1DF40A6A1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18" y="4275061"/>
            <a:ext cx="571907" cy="571907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A9FADD18-0842-91C4-CA27-2D8CD3210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03" y="4413765"/>
            <a:ext cx="458175" cy="458175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60E2E040-ED39-EEDF-DC42-E3519DDB8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590" y="2136018"/>
            <a:ext cx="450054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79C997D691B448FDE87B0072F7BE9" ma:contentTypeVersion="15" ma:contentTypeDescription="Create a new document." ma:contentTypeScope="" ma:versionID="4bfeb39a5dc865b4a3f0b47786ce0e63">
  <xsd:schema xmlns:xsd="http://www.w3.org/2001/XMLSchema" xmlns:xs="http://www.w3.org/2001/XMLSchema" xmlns:p="http://schemas.microsoft.com/office/2006/metadata/properties" xmlns:ns2="1d4be3a8-7697-4ba9-b191-e929314a9c61" xmlns:ns3="e7c35a5a-c4aa-465b-aec9-bb8ccb58b7c9" targetNamespace="http://schemas.microsoft.com/office/2006/metadata/properties" ma:root="true" ma:fieldsID="ade30401b526f0cb0308458da408f4c0" ns2:_="" ns3:_="">
    <xsd:import namespace="1d4be3a8-7697-4ba9-b191-e929314a9c61"/>
    <xsd:import namespace="e7c35a5a-c4aa-465b-aec9-bb8ccb58b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be3a8-7697-4ba9-b191-e929314a9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3db7157-4820-4b42-a2a3-4caf36939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35a5a-c4aa-465b-aec9-bb8ccb58b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38ec25c-1fa6-44f1-a061-a5aab52f005a}" ma:internalName="TaxCatchAll" ma:showField="CatchAllData" ma:web="e7c35a5a-c4aa-465b-aec9-bb8ccb58b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4be3a8-7697-4ba9-b191-e929314a9c61">
      <Terms xmlns="http://schemas.microsoft.com/office/infopath/2007/PartnerControls"/>
    </lcf76f155ced4ddcb4097134ff3c332f>
    <TaxCatchAll xmlns="e7c35a5a-c4aa-465b-aec9-bb8ccb58b7c9" xsi:nil="true"/>
  </documentManagement>
</p:properties>
</file>

<file path=customXml/itemProps1.xml><?xml version="1.0" encoding="utf-8"?>
<ds:datastoreItem xmlns:ds="http://schemas.openxmlformats.org/officeDocument/2006/customXml" ds:itemID="{C12E38A1-E5AA-47D8-96A9-9AB8E49D6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be3a8-7697-4ba9-b191-e929314a9c61"/>
    <ds:schemaRef ds:uri="e7c35a5a-c4aa-465b-aec9-bb8ccb58b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BE816-F76C-4E41-839A-073C2A6B5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F07A7-4EC0-4DAC-B9EC-8EDDCBBD7C96}">
  <ds:schemaRefs>
    <ds:schemaRef ds:uri="http://schemas.microsoft.com/office/2006/metadata/properties"/>
    <ds:schemaRef ds:uri="http://schemas.microsoft.com/office/infopath/2007/PartnerControls"/>
    <ds:schemaRef ds:uri="1d4be3a8-7697-4ba9-b191-e929314a9c61"/>
    <ds:schemaRef ds:uri="e7c35a5a-c4aa-465b-aec9-bb8ccb58b7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480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Heebo</vt:lpstr>
      <vt:lpstr>Heebo Medium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Patel</dc:creator>
  <cp:lastModifiedBy>Jennifer Beulah</cp:lastModifiedBy>
  <cp:revision>266</cp:revision>
  <dcterms:created xsi:type="dcterms:W3CDTF">2021-11-10T07:09:29Z</dcterms:created>
  <dcterms:modified xsi:type="dcterms:W3CDTF">2022-10-04T11:32:51Z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0x010100E0D79C997D691B448FDE87B0072F7BE9</vt:lpwstr>
  </property>
</Properties>
</file>